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70" r:id="rId9"/>
    <p:sldId id="263" r:id="rId10"/>
    <p:sldId id="264" r:id="rId11"/>
    <p:sldId id="265" r:id="rId12"/>
    <p:sldId id="266" r:id="rId13"/>
    <p:sldId id="272"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CC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58" y="-4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084BE0-2286-43B3-944E-26918FE52A92}" type="datetimeFigureOut">
              <a:rPr lang="fr-FR" smtClean="0"/>
              <a:t>06/10/2023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97D865-4601-42B2-AA07-AAC134E03E66}" type="slidenum">
              <a:rPr lang="fr-FR" smtClean="0"/>
              <a:t>‹N°›</a:t>
            </a:fld>
            <a:endParaRPr lang="fr-FR"/>
          </a:p>
        </p:txBody>
      </p:sp>
    </p:spTree>
    <p:extLst>
      <p:ext uri="{BB962C8B-B14F-4D97-AF65-F5344CB8AC3E}">
        <p14:creationId xmlns:p14="http://schemas.microsoft.com/office/powerpoint/2010/main" val="3051181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597D865-4601-42B2-AA07-AAC134E03E66}" type="slidenum">
              <a:rPr lang="fr-FR" smtClean="0"/>
              <a:t>5</a:t>
            </a:fld>
            <a:endParaRPr lang="fr-FR"/>
          </a:p>
        </p:txBody>
      </p:sp>
    </p:spTree>
    <p:extLst>
      <p:ext uri="{BB962C8B-B14F-4D97-AF65-F5344CB8AC3E}">
        <p14:creationId xmlns:p14="http://schemas.microsoft.com/office/powerpoint/2010/main" val="647017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CB775E4-826F-4C41-8DF3-DA8EFA766EF7}"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276D3D-9A43-423E-BEB7-93BC065680E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FCB775E4-826F-4C41-8DF3-DA8EFA766EF7}"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276D3D-9A43-423E-BEB7-93BC065680E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CB775E4-826F-4C41-8DF3-DA8EFA766EF7}"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276D3D-9A43-423E-BEB7-93BC065680E3}" type="slidenum">
              <a:rPr lang="fr-FR" smtClean="0"/>
              <a:t>‹N°›</a:t>
            </a:fld>
            <a:endParaRPr lang="fr-F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FCB775E4-826F-4C41-8DF3-DA8EFA766EF7}"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276D3D-9A43-423E-BEB7-93BC065680E3}" type="slidenum">
              <a:rPr lang="fr-FR" smtClean="0"/>
              <a:t>‹N°›</a:t>
            </a:fld>
            <a:endParaRPr lang="fr-FR"/>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CB775E4-826F-4C41-8DF3-DA8EFA766EF7}"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276D3D-9A43-423E-BEB7-93BC065680E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FCB775E4-826F-4C41-8DF3-DA8EFA766EF7}" type="datetimeFigureOut">
              <a:rPr lang="fr-FR" smtClean="0"/>
              <a:t>06/10/2023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E276D3D-9A43-423E-BEB7-93BC065680E3}" type="slidenum">
              <a:rPr lang="fr-FR" smtClean="0"/>
              <a:t>‹N°›</a:t>
            </a:fld>
            <a:endParaRPr lang="fr-FR"/>
          </a:p>
        </p:txBody>
      </p:sp>
      <p:sp>
        <p:nvSpPr>
          <p:cNvPr id="9" name="Content Placeholder 8"/>
          <p:cNvSpPr>
            <a:spLocks noGrp="1"/>
          </p:cNvSpPr>
          <p:nvPr>
            <p:ph sz="quarter" idx="13"/>
          </p:nvPr>
        </p:nvSpPr>
        <p:spPr>
          <a:xfrm>
            <a:off x="676655"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CB775E4-826F-4C41-8DF3-DA8EFA766EF7}" type="datetimeFigureOut">
              <a:rPr lang="fr-FR" smtClean="0"/>
              <a:t>06/10/2023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E276D3D-9A43-423E-BEB7-93BC065680E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FCB775E4-826F-4C41-8DF3-DA8EFA766EF7}" type="datetimeFigureOut">
              <a:rPr lang="fr-FR" smtClean="0"/>
              <a:t>06/10/2023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E276D3D-9A43-423E-BEB7-93BC065680E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CB775E4-826F-4C41-8DF3-DA8EFA766EF7}" type="datetimeFigureOut">
              <a:rPr lang="fr-FR" smtClean="0"/>
              <a:t>06/10/2023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E276D3D-9A43-423E-BEB7-93BC065680E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CB775E4-826F-4C41-8DF3-DA8EFA766EF7}" type="datetimeFigureOut">
              <a:rPr lang="fr-FR" smtClean="0"/>
              <a:t>06/10/2023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E276D3D-9A43-423E-BEB7-93BC065680E3}" type="slidenum">
              <a:rPr lang="fr-FR" smtClean="0"/>
              <a:t>‹N°›</a:t>
            </a:fld>
            <a:endParaRPr lang="fr-F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CB775E4-826F-4C41-8DF3-DA8EFA766EF7}" type="datetimeFigureOut">
              <a:rPr lang="fr-FR" smtClean="0"/>
              <a:t>06/10/2023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E276D3D-9A43-423E-BEB7-93BC065680E3}" type="slidenum">
              <a:rPr lang="fr-FR" smtClean="0"/>
              <a:t>‹N°›</a:t>
            </a:fld>
            <a:endParaRPr lang="fr-F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CB775E4-826F-4C41-8DF3-DA8EFA766EF7}" type="datetimeFigureOut">
              <a:rPr lang="fr-FR" smtClean="0"/>
              <a:t>06/10/2023</a:t>
            </a:fld>
            <a:endParaRPr lang="fr-F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r-F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E276D3D-9A43-423E-BEB7-93BC065680E3}" type="slidenum">
              <a:rPr lang="fr-FR" smtClean="0"/>
              <a:t>‹N°›</a:t>
            </a:fld>
            <a:endParaRPr lang="fr-F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524848"/>
            <a:ext cx="8496944" cy="34163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7200" b="1" dirty="0" smtClean="0">
                <a:ln w="11430"/>
                <a:solidFill>
                  <a:srgbClr val="002060"/>
                </a:solidFill>
                <a:effectLst>
                  <a:outerShdw blurRad="50800" dist="39000" dir="5460000" algn="tl">
                    <a:srgbClr val="000000">
                      <a:alpha val="38000"/>
                    </a:srgbClr>
                  </a:outerShdw>
                </a:effectLst>
                <a:latin typeface="Algerian" pitchFamily="82" charset="0"/>
              </a:rPr>
              <a:t>L</a:t>
            </a:r>
            <a:r>
              <a:rPr lang="fr-CH" sz="7200" b="1" dirty="0" smtClean="0">
                <a:ln w="11430"/>
                <a:solidFill>
                  <a:srgbClr val="002060"/>
                </a:solidFill>
                <a:effectLst>
                  <a:outerShdw blurRad="50800" dist="39000" dir="5460000" algn="tl">
                    <a:srgbClr val="000000">
                      <a:alpha val="38000"/>
                    </a:srgbClr>
                  </a:outerShdw>
                </a:effectLst>
                <a:latin typeface="Algerian" pitchFamily="82" charset="0"/>
              </a:rPr>
              <a:t>a Glycolyse ou</a:t>
            </a:r>
          </a:p>
          <a:p>
            <a:pPr algn="ctr"/>
            <a:r>
              <a:rPr lang="fr-CH" sz="7200" b="1" dirty="0" smtClean="0">
                <a:ln w="11430"/>
                <a:solidFill>
                  <a:srgbClr val="002060"/>
                </a:solidFill>
                <a:effectLst>
                  <a:outerShdw blurRad="50800" dist="39000" dir="5460000" algn="tl">
                    <a:srgbClr val="000000">
                      <a:alpha val="38000"/>
                    </a:srgbClr>
                  </a:outerShdw>
                </a:effectLst>
                <a:latin typeface="Algerian" pitchFamily="82" charset="0"/>
              </a:rPr>
              <a:t>Voie d’ </a:t>
            </a:r>
            <a:r>
              <a:rPr lang="fr-CH" sz="7200" b="1" dirty="0" err="1" smtClean="0">
                <a:ln w="11430"/>
                <a:solidFill>
                  <a:srgbClr val="002060"/>
                </a:solidFill>
                <a:effectLst>
                  <a:outerShdw blurRad="50800" dist="39000" dir="5460000" algn="tl">
                    <a:srgbClr val="000000">
                      <a:alpha val="38000"/>
                    </a:srgbClr>
                  </a:outerShdw>
                </a:effectLst>
                <a:latin typeface="Algerian" pitchFamily="82" charset="0"/>
              </a:rPr>
              <a:t>Embden</a:t>
            </a:r>
            <a:r>
              <a:rPr lang="fr-CH" sz="7200" b="1" dirty="0" smtClean="0">
                <a:ln w="11430"/>
                <a:solidFill>
                  <a:srgbClr val="002060"/>
                </a:solidFill>
                <a:effectLst>
                  <a:outerShdw blurRad="50800" dist="39000" dir="5460000" algn="tl">
                    <a:srgbClr val="000000">
                      <a:alpha val="38000"/>
                    </a:srgbClr>
                  </a:outerShdw>
                </a:effectLst>
                <a:latin typeface="Algerian" pitchFamily="82" charset="0"/>
              </a:rPr>
              <a:t>-Meyerhof</a:t>
            </a:r>
            <a:endParaRPr lang="fr-FR" sz="7200" b="1" dirty="0">
              <a:ln w="11430"/>
              <a:solidFill>
                <a:srgbClr val="002060"/>
              </a:solidFill>
              <a:effectLst>
                <a:outerShdw blurRad="50800" dist="39000" dir="5460000" algn="tl">
                  <a:srgbClr val="000000">
                    <a:alpha val="38000"/>
                  </a:srgbClr>
                </a:outerShdw>
              </a:effectLst>
              <a:latin typeface="Algerian" pitchFamily="82" charset="0"/>
            </a:endParaRPr>
          </a:p>
        </p:txBody>
      </p:sp>
      <p:sp>
        <p:nvSpPr>
          <p:cNvPr id="2" name="ZoneTexte 1"/>
          <p:cNvSpPr txBox="1"/>
          <p:nvPr/>
        </p:nvSpPr>
        <p:spPr>
          <a:xfrm>
            <a:off x="611560" y="476672"/>
            <a:ext cx="6336704" cy="923330"/>
          </a:xfrm>
          <a:prstGeom prst="rect">
            <a:avLst/>
          </a:prstGeom>
          <a:noFill/>
        </p:spPr>
        <p:txBody>
          <a:bodyPr wrap="square" rtlCol="0">
            <a:spAutoFit/>
          </a:bodyPr>
          <a:lstStyle/>
          <a:p>
            <a:r>
              <a:rPr lang="fr-FR" dirty="0">
                <a:latin typeface="Lucida Calligraphy" pitchFamily="66" charset="0"/>
              </a:rPr>
              <a:t>Ministère de l’enseignement supérieur</a:t>
            </a:r>
          </a:p>
          <a:p>
            <a:r>
              <a:rPr lang="fr-FR" dirty="0">
                <a:latin typeface="Lucida Calligraphy" pitchFamily="66" charset="0"/>
              </a:rPr>
              <a:t>Faculté de Médecine d’Oran</a:t>
            </a:r>
          </a:p>
          <a:p>
            <a:r>
              <a:rPr lang="fr-FR" dirty="0">
                <a:latin typeface="Lucida Calligraphy" pitchFamily="66" charset="0"/>
              </a:rPr>
              <a:t>Service de Biochimie</a:t>
            </a:r>
          </a:p>
        </p:txBody>
      </p:sp>
      <p:sp>
        <p:nvSpPr>
          <p:cNvPr id="3" name="Rectangle 2"/>
          <p:cNvSpPr/>
          <p:nvPr/>
        </p:nvSpPr>
        <p:spPr>
          <a:xfrm>
            <a:off x="902406" y="5589240"/>
            <a:ext cx="5901842" cy="461665"/>
          </a:xfrm>
          <a:prstGeom prst="rect">
            <a:avLst/>
          </a:prstGeom>
        </p:spPr>
        <p:txBody>
          <a:bodyPr wrap="square">
            <a:spAutoFit/>
          </a:bodyPr>
          <a:lstStyle/>
          <a:p>
            <a:r>
              <a:rPr lang="fr-FR" sz="2400" b="1" dirty="0">
                <a:effectLst>
                  <a:outerShdw blurRad="38100" dist="38100" dir="2700000" algn="tl">
                    <a:srgbClr val="000000">
                      <a:alpha val="43137"/>
                    </a:srgbClr>
                  </a:outerShdw>
                </a:effectLst>
              </a:rPr>
              <a:t>Présentée par : </a:t>
            </a:r>
            <a:r>
              <a:rPr lang="fr-FR" sz="2400" b="1" dirty="0" smtClean="0">
                <a:effectLst>
                  <a:outerShdw blurRad="38100" dist="38100" dir="2700000" algn="tl">
                    <a:srgbClr val="000000">
                      <a:alpha val="43137"/>
                    </a:srgbClr>
                  </a:outerShdw>
                </a:effectLst>
              </a:rPr>
              <a:t>Pr  </a:t>
            </a:r>
            <a:r>
              <a:rPr lang="fr-FR" sz="2400" b="1" dirty="0">
                <a:effectLst>
                  <a:outerShdw blurRad="38100" dist="38100" dir="2700000" algn="tl">
                    <a:srgbClr val="000000">
                      <a:alpha val="43137"/>
                    </a:srgbClr>
                  </a:outerShdw>
                </a:effectLst>
              </a:rPr>
              <a:t>SAADI - OUSLIM </a:t>
            </a:r>
          </a:p>
        </p:txBody>
      </p:sp>
    </p:spTree>
    <p:extLst>
      <p:ext uri="{BB962C8B-B14F-4D97-AF65-F5344CB8AC3E}">
        <p14:creationId xmlns:p14="http://schemas.microsoft.com/office/powerpoint/2010/main" val="1992670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2276872"/>
            <a:ext cx="8712967" cy="4392488"/>
          </a:xfrm>
        </p:spPr>
        <p:txBody>
          <a:bodyPr/>
          <a:lstStyle/>
          <a:p>
            <a:pPr marL="0" indent="0">
              <a:buNone/>
            </a:pPr>
            <a:r>
              <a:rPr lang="fr-FR" dirty="0">
                <a:solidFill>
                  <a:schemeClr val="tx1"/>
                </a:solidFill>
              </a:rPr>
              <a:t>Dans les voies métaboliques, les enzymes qui catalysent des réactions irréversibles sont des sites potentiels de contrôle. Au niveau de la glycolyse les enzymes sont régulés par trois mécanismes :</a:t>
            </a:r>
          </a:p>
          <a:p>
            <a:pPr marL="0" indent="0">
              <a:buNone/>
            </a:pPr>
            <a:r>
              <a:rPr lang="fr-FR" dirty="0">
                <a:solidFill>
                  <a:schemeClr val="tx1"/>
                </a:solidFill>
              </a:rPr>
              <a:t>	</a:t>
            </a:r>
            <a:r>
              <a:rPr lang="fr-FR" dirty="0" smtClean="0">
                <a:solidFill>
                  <a:srgbClr val="FF0066"/>
                </a:solidFill>
              </a:rPr>
              <a:t>- les </a:t>
            </a:r>
            <a:r>
              <a:rPr lang="fr-FR" dirty="0">
                <a:solidFill>
                  <a:srgbClr val="FF0066"/>
                </a:solidFill>
              </a:rPr>
              <a:t>régulations par des effecteurs allostériques,</a:t>
            </a:r>
          </a:p>
          <a:p>
            <a:pPr marL="0" indent="0">
              <a:buNone/>
            </a:pPr>
            <a:r>
              <a:rPr lang="fr-FR" dirty="0">
                <a:solidFill>
                  <a:srgbClr val="FF0066"/>
                </a:solidFill>
              </a:rPr>
              <a:t>	</a:t>
            </a:r>
            <a:r>
              <a:rPr lang="fr-FR" dirty="0" smtClean="0">
                <a:solidFill>
                  <a:srgbClr val="FF0066"/>
                </a:solidFill>
              </a:rPr>
              <a:t>-  </a:t>
            </a:r>
            <a:r>
              <a:rPr lang="fr-FR" dirty="0">
                <a:solidFill>
                  <a:srgbClr val="FF0066"/>
                </a:solidFill>
              </a:rPr>
              <a:t>les régulations par phosphorylations/déphosphorylation </a:t>
            </a:r>
          </a:p>
          <a:p>
            <a:pPr marL="0" indent="0">
              <a:buNone/>
            </a:pPr>
            <a:r>
              <a:rPr lang="fr-FR" dirty="0">
                <a:solidFill>
                  <a:srgbClr val="FF0066"/>
                </a:solidFill>
              </a:rPr>
              <a:t>	 </a:t>
            </a:r>
            <a:r>
              <a:rPr lang="fr-FR" dirty="0" smtClean="0">
                <a:solidFill>
                  <a:srgbClr val="FF0066"/>
                </a:solidFill>
              </a:rPr>
              <a:t>- l’expression </a:t>
            </a:r>
            <a:r>
              <a:rPr lang="fr-FR" dirty="0">
                <a:solidFill>
                  <a:srgbClr val="FF0066"/>
                </a:solidFill>
              </a:rPr>
              <a:t>des gènes de ces enzymes.</a:t>
            </a:r>
          </a:p>
          <a:p>
            <a:endParaRPr lang="fr-FR" dirty="0">
              <a:solidFill>
                <a:schemeClr val="tx1"/>
              </a:solidFill>
            </a:endParaRPr>
          </a:p>
        </p:txBody>
      </p:sp>
      <p:sp>
        <p:nvSpPr>
          <p:cNvPr id="3" name="Titre 2"/>
          <p:cNvSpPr>
            <a:spLocks noGrp="1"/>
          </p:cNvSpPr>
          <p:nvPr>
            <p:ph type="title"/>
          </p:nvPr>
        </p:nvSpPr>
        <p:spPr>
          <a:xfrm>
            <a:off x="611560" y="476672"/>
            <a:ext cx="8229600" cy="1074448"/>
          </a:xfrm>
        </p:spPr>
        <p:txBody>
          <a:bodyPr>
            <a:normAutofit fontScale="90000"/>
          </a:bodyPr>
          <a:lstStyle/>
          <a:p>
            <a:pPr algn="l"/>
            <a:r>
              <a:rPr lang="fr-CH" b="1" u="sng" dirty="0"/>
              <a:t>5</a:t>
            </a:r>
            <a:r>
              <a:rPr lang="fr-CH" b="1" u="sng" dirty="0" smtClean="0"/>
              <a:t> / REGULATION DE LA GLYCOLYSE:</a:t>
            </a:r>
            <a:endParaRPr lang="fr-FR" b="1" u="sng" dirty="0"/>
          </a:p>
        </p:txBody>
      </p:sp>
    </p:spTree>
    <p:extLst>
      <p:ext uri="{BB962C8B-B14F-4D97-AF65-F5344CB8AC3E}">
        <p14:creationId xmlns:p14="http://schemas.microsoft.com/office/powerpoint/2010/main" val="4226787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764704"/>
            <a:ext cx="8712967" cy="6264696"/>
          </a:xfrm>
        </p:spPr>
        <p:txBody>
          <a:bodyPr/>
          <a:lstStyle/>
          <a:p>
            <a:pPr marL="0" indent="0">
              <a:buNone/>
            </a:pPr>
            <a:r>
              <a:rPr lang="fr-FR" dirty="0">
                <a:solidFill>
                  <a:schemeClr val="tx1"/>
                </a:solidFill>
              </a:rPr>
              <a:t>Au niveau de la glycolyse on met en évidence essentiellement trois réactions irréversibles :</a:t>
            </a:r>
          </a:p>
          <a:p>
            <a:pPr marL="0" indent="0">
              <a:buNone/>
            </a:pPr>
            <a:r>
              <a:rPr lang="fr-FR" dirty="0">
                <a:solidFill>
                  <a:schemeClr val="tx1"/>
                </a:solidFill>
              </a:rPr>
              <a:t>	</a:t>
            </a:r>
            <a:r>
              <a:rPr lang="fr-FR" dirty="0" smtClean="0">
                <a:solidFill>
                  <a:srgbClr val="FF0066"/>
                </a:solidFill>
              </a:rPr>
              <a:t>- La </a:t>
            </a:r>
            <a:r>
              <a:rPr lang="fr-FR" dirty="0">
                <a:solidFill>
                  <a:srgbClr val="FF0066"/>
                </a:solidFill>
              </a:rPr>
              <a:t>réaction de transphosphorylation du glucose en glucose-6-phosphate catalysée par la glucokinase ou l’</a:t>
            </a:r>
            <a:r>
              <a:rPr lang="fr-FR" dirty="0" err="1">
                <a:solidFill>
                  <a:srgbClr val="FF0066"/>
                </a:solidFill>
              </a:rPr>
              <a:t>hexokinase</a:t>
            </a:r>
            <a:r>
              <a:rPr lang="fr-FR" dirty="0">
                <a:solidFill>
                  <a:srgbClr val="FF0066"/>
                </a:solidFill>
              </a:rPr>
              <a:t>. L’</a:t>
            </a:r>
            <a:r>
              <a:rPr lang="fr-FR" dirty="0" err="1">
                <a:solidFill>
                  <a:srgbClr val="FF0066"/>
                </a:solidFill>
              </a:rPr>
              <a:t>hexokinase</a:t>
            </a:r>
            <a:r>
              <a:rPr lang="fr-FR" dirty="0">
                <a:solidFill>
                  <a:srgbClr val="FF0066"/>
                </a:solidFill>
              </a:rPr>
              <a:t> est inhibée par le glucose-6-phosphate.</a:t>
            </a:r>
          </a:p>
          <a:p>
            <a:pPr marL="0" indent="0">
              <a:buNone/>
            </a:pPr>
            <a:r>
              <a:rPr lang="fr-FR" dirty="0">
                <a:solidFill>
                  <a:schemeClr val="tx1"/>
                </a:solidFill>
              </a:rPr>
              <a:t>	</a:t>
            </a:r>
            <a:r>
              <a:rPr lang="fr-FR" dirty="0" smtClean="0">
                <a:solidFill>
                  <a:srgbClr val="D60093"/>
                </a:solidFill>
              </a:rPr>
              <a:t>- La </a:t>
            </a:r>
            <a:r>
              <a:rPr lang="fr-FR" dirty="0">
                <a:solidFill>
                  <a:srgbClr val="D60093"/>
                </a:solidFill>
              </a:rPr>
              <a:t>réaction de transphosphorylation du fructose-6-phosphate en fructose-1,6-biphosphate catalysée par la 6-phosphofructokinase. Cette enzyme est inhibée par l’ATP, le citrate, le glucagon (foie) et l’adrénaline (muscle), et est activé par l’insuline et l’AMP.</a:t>
            </a:r>
          </a:p>
          <a:p>
            <a:pPr marL="0" indent="0">
              <a:buNone/>
            </a:pPr>
            <a:r>
              <a:rPr lang="fr-FR" dirty="0">
                <a:solidFill>
                  <a:schemeClr val="tx1"/>
                </a:solidFill>
              </a:rPr>
              <a:t> </a:t>
            </a:r>
            <a:r>
              <a:rPr lang="fr-FR" dirty="0" smtClean="0">
                <a:solidFill>
                  <a:schemeClr val="tx1"/>
                </a:solidFill>
              </a:rPr>
              <a:t>             </a:t>
            </a:r>
            <a:r>
              <a:rPr lang="fr-FR" dirty="0" smtClean="0">
                <a:solidFill>
                  <a:srgbClr val="CC00FF"/>
                </a:solidFill>
              </a:rPr>
              <a:t>- La </a:t>
            </a:r>
            <a:r>
              <a:rPr lang="fr-FR" dirty="0">
                <a:solidFill>
                  <a:srgbClr val="CC00FF"/>
                </a:solidFill>
              </a:rPr>
              <a:t>réaction de transphosphorylation de l’acide </a:t>
            </a:r>
            <a:r>
              <a:rPr lang="fr-FR" dirty="0" err="1">
                <a:solidFill>
                  <a:srgbClr val="CC00FF"/>
                </a:solidFill>
              </a:rPr>
              <a:t>phospho</a:t>
            </a:r>
            <a:r>
              <a:rPr lang="fr-FR" dirty="0">
                <a:solidFill>
                  <a:srgbClr val="CC00FF"/>
                </a:solidFill>
              </a:rPr>
              <a:t>-</a:t>
            </a:r>
            <a:r>
              <a:rPr lang="fr-FR" dirty="0" err="1">
                <a:solidFill>
                  <a:srgbClr val="CC00FF"/>
                </a:solidFill>
              </a:rPr>
              <a:t>énol</a:t>
            </a:r>
            <a:r>
              <a:rPr lang="fr-FR" dirty="0">
                <a:solidFill>
                  <a:srgbClr val="CC00FF"/>
                </a:solidFill>
              </a:rPr>
              <a:t>-pyruvique en acide </a:t>
            </a:r>
            <a:r>
              <a:rPr lang="fr-FR" dirty="0" err="1">
                <a:solidFill>
                  <a:srgbClr val="CC00FF"/>
                </a:solidFill>
              </a:rPr>
              <a:t>énol</a:t>
            </a:r>
            <a:r>
              <a:rPr lang="fr-FR" dirty="0">
                <a:solidFill>
                  <a:srgbClr val="CC00FF"/>
                </a:solidFill>
              </a:rPr>
              <a:t>-pyruvique catalysée par la pyruvate-kinase. Cette enzyme est inhibée par le pyruvate, l’alanine, l’ATP et le NADH, H+.</a:t>
            </a:r>
          </a:p>
          <a:p>
            <a:pPr marL="0" indent="0">
              <a:buNone/>
            </a:pPr>
            <a:endParaRPr lang="fr-FR" dirty="0"/>
          </a:p>
        </p:txBody>
      </p:sp>
    </p:spTree>
    <p:extLst>
      <p:ext uri="{BB962C8B-B14F-4D97-AF65-F5344CB8AC3E}">
        <p14:creationId xmlns:p14="http://schemas.microsoft.com/office/powerpoint/2010/main" val="2113074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9552" y="1700808"/>
            <a:ext cx="7956872" cy="5616624"/>
          </a:xfrm>
        </p:spPr>
        <p:txBody>
          <a:bodyPr/>
          <a:lstStyle/>
          <a:p>
            <a:pPr marL="0" indent="0">
              <a:buNone/>
            </a:pPr>
            <a:r>
              <a:rPr lang="fr-FR" dirty="0">
                <a:solidFill>
                  <a:schemeClr val="tx1"/>
                </a:solidFill>
              </a:rPr>
              <a:t>On retiendra globalement qu’il y a :</a:t>
            </a:r>
          </a:p>
          <a:p>
            <a:pPr marL="0" indent="0">
              <a:buNone/>
            </a:pPr>
            <a:r>
              <a:rPr lang="fr-FR" dirty="0">
                <a:solidFill>
                  <a:schemeClr val="tx1"/>
                </a:solidFill>
              </a:rPr>
              <a:t>	</a:t>
            </a:r>
            <a:r>
              <a:rPr lang="fr-FR" dirty="0" smtClean="0">
                <a:solidFill>
                  <a:schemeClr val="tx1"/>
                </a:solidFill>
              </a:rPr>
              <a:t>  </a:t>
            </a:r>
          </a:p>
          <a:p>
            <a:pPr marL="0" indent="0">
              <a:buNone/>
            </a:pPr>
            <a:r>
              <a:rPr lang="fr-FR" dirty="0" smtClean="0">
                <a:solidFill>
                  <a:schemeClr val="tx1"/>
                </a:solidFill>
              </a:rPr>
              <a:t>                        - Inhibition </a:t>
            </a:r>
            <a:r>
              <a:rPr lang="fr-FR" dirty="0">
                <a:solidFill>
                  <a:schemeClr val="tx1"/>
                </a:solidFill>
              </a:rPr>
              <a:t>de la glycolyse lorsque l’organisme est en excès d’énergie et donc par l’excès d’ATP, le citrate dont la concentration </a:t>
            </a:r>
            <a:r>
              <a:rPr lang="fr-FR" dirty="0" err="1">
                <a:solidFill>
                  <a:schemeClr val="tx1"/>
                </a:solidFill>
              </a:rPr>
              <a:t>cytosolique</a:t>
            </a:r>
            <a:r>
              <a:rPr lang="fr-FR" dirty="0">
                <a:solidFill>
                  <a:schemeClr val="tx1"/>
                </a:solidFill>
              </a:rPr>
              <a:t> augmente, le glucagon, l’adrénaline et l’acidose</a:t>
            </a:r>
          </a:p>
          <a:p>
            <a:pPr marL="0" indent="0">
              <a:buNone/>
            </a:pPr>
            <a:r>
              <a:rPr lang="fr-FR" dirty="0">
                <a:solidFill>
                  <a:schemeClr val="tx1"/>
                </a:solidFill>
              </a:rPr>
              <a:t>	</a:t>
            </a:r>
            <a:endParaRPr lang="fr-FR" dirty="0" smtClean="0">
              <a:solidFill>
                <a:schemeClr val="tx1"/>
              </a:solidFill>
            </a:endParaRPr>
          </a:p>
          <a:p>
            <a:pPr marL="0" indent="0">
              <a:buNone/>
            </a:pPr>
            <a:r>
              <a:rPr lang="fr-FR" dirty="0">
                <a:solidFill>
                  <a:schemeClr val="tx1"/>
                </a:solidFill>
              </a:rPr>
              <a:t> </a:t>
            </a:r>
            <a:r>
              <a:rPr lang="fr-FR" dirty="0" smtClean="0">
                <a:solidFill>
                  <a:schemeClr val="tx1"/>
                </a:solidFill>
              </a:rPr>
              <a:t>                        - Activation </a:t>
            </a:r>
            <a:r>
              <a:rPr lang="fr-FR" dirty="0">
                <a:solidFill>
                  <a:schemeClr val="tx1"/>
                </a:solidFill>
              </a:rPr>
              <a:t>de la glycolyse lorsque l’organisme est en déficit d’énergie et donc par l’excès d’ADP et d’AMP, l’insuline et l’alcalose.</a:t>
            </a:r>
          </a:p>
          <a:p>
            <a:pPr marL="0" indent="0">
              <a:buNone/>
            </a:pPr>
            <a:endParaRPr lang="fr-FR" dirty="0">
              <a:solidFill>
                <a:schemeClr val="tx1"/>
              </a:solidFill>
            </a:endParaRPr>
          </a:p>
        </p:txBody>
      </p:sp>
    </p:spTree>
    <p:extLst>
      <p:ext uri="{BB962C8B-B14F-4D97-AF65-F5344CB8AC3E}">
        <p14:creationId xmlns:p14="http://schemas.microsoft.com/office/powerpoint/2010/main" val="1754293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3212976"/>
            <a:ext cx="385192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320" y="2060848"/>
            <a:ext cx="4197648" cy="4769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986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3" y="1268761"/>
            <a:ext cx="8856984" cy="5400600"/>
          </a:xfrm>
        </p:spPr>
        <p:txBody>
          <a:bodyPr>
            <a:normAutofit fontScale="85000" lnSpcReduction="10000"/>
          </a:bodyPr>
          <a:lstStyle/>
          <a:p>
            <a:pPr marL="0" indent="0">
              <a:buNone/>
            </a:pPr>
            <a:r>
              <a:rPr lang="fr-FR" sz="3200" dirty="0">
                <a:solidFill>
                  <a:schemeClr val="tx1"/>
                </a:solidFill>
              </a:rPr>
              <a:t>La glycolyse ou voie d'</a:t>
            </a:r>
            <a:r>
              <a:rPr lang="fr-FR" sz="3200" dirty="0" err="1">
                <a:solidFill>
                  <a:schemeClr val="tx1"/>
                </a:solidFill>
              </a:rPr>
              <a:t>Embden</a:t>
            </a:r>
            <a:r>
              <a:rPr lang="fr-FR" sz="3200" dirty="0">
                <a:solidFill>
                  <a:schemeClr val="tx1"/>
                </a:solidFill>
              </a:rPr>
              <a:t>-Meyerhof-</a:t>
            </a:r>
            <a:r>
              <a:rPr lang="fr-FR" sz="3200" dirty="0" err="1">
                <a:solidFill>
                  <a:schemeClr val="tx1"/>
                </a:solidFill>
              </a:rPr>
              <a:t>Parnas</a:t>
            </a:r>
            <a:r>
              <a:rPr lang="fr-FR" sz="3200" dirty="0">
                <a:solidFill>
                  <a:schemeClr val="tx1"/>
                </a:solidFill>
              </a:rPr>
              <a:t> est la première chaîne du catabolisme des glucides. Elle se déroule dans le cytoplasme (ou cytosol) de la cellule par des enzymes solubles et en anaérobie (sans apport d’oxygène). Elle consiste en l'oxydation progressive d'une molécule de glucose à 6 carbones en deux molécules de pyruvate à 3 carbones. Elle a comme fonction la synthèse de molécule riche en énergie (ADP en ATP), ainsi que la formation de pyruvate qui aura plusieurs destinées. Ce dernier peut soit entré dans le cycle de Krebs, qui se déroule dans la mitochondrie des eucaryotes ou le cytoplasme des bactéries en aérobiose, soit être métabolisé par fermentation en anaérobiose, pour produire du lactate ou de l'éthanol.</a:t>
            </a:r>
          </a:p>
        </p:txBody>
      </p:sp>
      <p:sp>
        <p:nvSpPr>
          <p:cNvPr id="3" name="Titre 2"/>
          <p:cNvSpPr>
            <a:spLocks noGrp="1"/>
          </p:cNvSpPr>
          <p:nvPr>
            <p:ph type="title"/>
          </p:nvPr>
        </p:nvSpPr>
        <p:spPr/>
        <p:txBody>
          <a:bodyPr/>
          <a:lstStyle/>
          <a:p>
            <a:pPr algn="l"/>
            <a:r>
              <a:rPr lang="fr-CH" b="1" u="sng" dirty="0" smtClean="0"/>
              <a:t>1 / DEFINITION</a:t>
            </a:r>
            <a:endParaRPr lang="fr-FR" b="1" u="sng" dirty="0"/>
          </a:p>
        </p:txBody>
      </p:sp>
    </p:spTree>
    <p:extLst>
      <p:ext uri="{BB962C8B-B14F-4D97-AF65-F5344CB8AC3E}">
        <p14:creationId xmlns:p14="http://schemas.microsoft.com/office/powerpoint/2010/main" val="3080020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44017" y="1556792"/>
            <a:ext cx="9036495" cy="5301208"/>
          </a:xfrm>
        </p:spPr>
        <p:txBody>
          <a:bodyPr>
            <a:normAutofit/>
          </a:bodyPr>
          <a:lstStyle/>
          <a:p>
            <a:pPr marL="0" indent="0">
              <a:buNone/>
            </a:pPr>
            <a:r>
              <a:rPr lang="fr-FR" dirty="0">
                <a:solidFill>
                  <a:schemeClr val="tx1"/>
                </a:solidFill>
              </a:rPr>
              <a:t>La glycolyse est composée de 10 grandes étapes, faisant intervenir 10 enzymes :</a:t>
            </a:r>
          </a:p>
          <a:p>
            <a:pPr marL="0" indent="0">
              <a:buNone/>
            </a:pPr>
            <a:endParaRPr lang="fr-FR" dirty="0" smtClean="0">
              <a:solidFill>
                <a:schemeClr val="tx1"/>
              </a:solidFill>
            </a:endParaRPr>
          </a:p>
          <a:p>
            <a:pPr marL="0" indent="0">
              <a:buNone/>
            </a:pPr>
            <a:r>
              <a:rPr lang="fr-FR" dirty="0" smtClean="0">
                <a:solidFill>
                  <a:schemeClr val="tx1"/>
                </a:solidFill>
              </a:rPr>
              <a:t>1-Réaction </a:t>
            </a:r>
            <a:r>
              <a:rPr lang="fr-FR" dirty="0">
                <a:solidFill>
                  <a:schemeClr val="tx1"/>
                </a:solidFill>
              </a:rPr>
              <a:t>de transphosphorylation du glucose en glucose-6-phosphate catalysée par la glucokinase au niveau du foie ou par l’</a:t>
            </a:r>
            <a:r>
              <a:rPr lang="fr-FR" dirty="0" err="1">
                <a:solidFill>
                  <a:schemeClr val="tx1"/>
                </a:solidFill>
              </a:rPr>
              <a:t>hexokinase</a:t>
            </a:r>
            <a:r>
              <a:rPr lang="fr-FR" dirty="0">
                <a:solidFill>
                  <a:schemeClr val="tx1"/>
                </a:solidFill>
              </a:rPr>
              <a:t> au niveau des autres organes. Cette réaction consomme une molécule d’ATP.</a:t>
            </a:r>
          </a:p>
          <a:p>
            <a:pPr marL="0" indent="0">
              <a:buNone/>
            </a:pPr>
            <a:r>
              <a:rPr lang="fr-FR" dirty="0" smtClean="0"/>
              <a:t>  </a:t>
            </a:r>
            <a:r>
              <a:rPr lang="fr-FR" b="1" dirty="0" smtClean="0">
                <a:solidFill>
                  <a:srgbClr val="7030A0"/>
                </a:solidFill>
              </a:rPr>
              <a:t>Glucose  </a:t>
            </a:r>
            <a:r>
              <a:rPr lang="fr-FR" b="1" dirty="0">
                <a:solidFill>
                  <a:srgbClr val="7030A0"/>
                </a:solidFill>
              </a:rPr>
              <a:t>+  ATP            </a:t>
            </a:r>
            <a:r>
              <a:rPr lang="fr-FR" b="1" dirty="0" err="1">
                <a:solidFill>
                  <a:srgbClr val="FF0000"/>
                </a:solidFill>
              </a:rPr>
              <a:t>hexokinase</a:t>
            </a:r>
            <a:r>
              <a:rPr lang="fr-FR" dirty="0"/>
              <a:t>                  </a:t>
            </a:r>
            <a:r>
              <a:rPr lang="fr-FR" b="1" dirty="0">
                <a:solidFill>
                  <a:srgbClr val="7030A0"/>
                </a:solidFill>
              </a:rPr>
              <a:t>Glucose -6-Phosphate</a:t>
            </a:r>
          </a:p>
          <a:p>
            <a:pPr marL="0" indent="0">
              <a:buNone/>
            </a:pPr>
            <a:endParaRPr lang="fr-FR" b="1" dirty="0" smtClean="0">
              <a:solidFill>
                <a:srgbClr val="7030A0"/>
              </a:solidFill>
            </a:endParaRPr>
          </a:p>
          <a:p>
            <a:pPr marL="0" indent="0">
              <a:buNone/>
            </a:pPr>
            <a:r>
              <a:rPr lang="fr-FR" dirty="0" smtClean="0">
                <a:solidFill>
                  <a:schemeClr val="tx1"/>
                </a:solidFill>
              </a:rPr>
              <a:t>2-Réaction </a:t>
            </a:r>
            <a:r>
              <a:rPr lang="fr-FR" dirty="0">
                <a:solidFill>
                  <a:schemeClr val="tx1"/>
                </a:solidFill>
              </a:rPr>
              <a:t>d’isomérisation du glucose-6-phosphate en fructose-6-phosphate catalysée par la 6-phosphohexose-isomérase. </a:t>
            </a:r>
          </a:p>
          <a:p>
            <a:pPr marL="0" indent="0">
              <a:buNone/>
            </a:pPr>
            <a:r>
              <a:rPr lang="fr-FR" b="1" dirty="0">
                <a:solidFill>
                  <a:srgbClr val="7030A0"/>
                </a:solidFill>
              </a:rPr>
              <a:t>       </a:t>
            </a:r>
            <a:r>
              <a:rPr lang="fr-FR" b="1" dirty="0" smtClean="0">
                <a:solidFill>
                  <a:srgbClr val="7030A0"/>
                </a:solidFill>
              </a:rPr>
              <a:t>   </a:t>
            </a:r>
            <a:r>
              <a:rPr lang="fr-FR" b="1" dirty="0">
                <a:solidFill>
                  <a:srgbClr val="7030A0"/>
                </a:solidFill>
              </a:rPr>
              <a:t>Glucose-6-P         </a:t>
            </a:r>
            <a:r>
              <a:rPr lang="fr-FR" b="1" dirty="0" err="1">
                <a:solidFill>
                  <a:srgbClr val="FF0000"/>
                </a:solidFill>
              </a:rPr>
              <a:t>Phospho</a:t>
            </a:r>
            <a:r>
              <a:rPr lang="fr-FR" b="1" dirty="0">
                <a:solidFill>
                  <a:srgbClr val="FF0000"/>
                </a:solidFill>
              </a:rPr>
              <a:t>-</a:t>
            </a:r>
            <a:r>
              <a:rPr lang="fr-FR" b="1" dirty="0" err="1">
                <a:solidFill>
                  <a:srgbClr val="FF0000"/>
                </a:solidFill>
              </a:rPr>
              <a:t>gluco</a:t>
            </a:r>
            <a:r>
              <a:rPr lang="fr-FR" b="1" dirty="0">
                <a:solidFill>
                  <a:srgbClr val="FF0000"/>
                </a:solidFill>
              </a:rPr>
              <a:t>-isomérase   </a:t>
            </a:r>
            <a:r>
              <a:rPr lang="fr-FR" dirty="0"/>
              <a:t>      </a:t>
            </a:r>
            <a:r>
              <a:rPr lang="fr-FR" b="1" dirty="0">
                <a:solidFill>
                  <a:srgbClr val="7030A0"/>
                </a:solidFill>
              </a:rPr>
              <a:t>Fructose -</a:t>
            </a:r>
            <a:r>
              <a:rPr lang="fr-FR" b="1" dirty="0" smtClean="0">
                <a:solidFill>
                  <a:srgbClr val="7030A0"/>
                </a:solidFill>
              </a:rPr>
              <a:t>6-P</a:t>
            </a:r>
            <a:endParaRPr lang="fr-FR" b="1" dirty="0">
              <a:solidFill>
                <a:srgbClr val="7030A0"/>
              </a:solidFill>
            </a:endParaRPr>
          </a:p>
        </p:txBody>
      </p:sp>
      <p:sp>
        <p:nvSpPr>
          <p:cNvPr id="3" name="Titre 2"/>
          <p:cNvSpPr>
            <a:spLocks noGrp="1"/>
          </p:cNvSpPr>
          <p:nvPr>
            <p:ph type="title"/>
          </p:nvPr>
        </p:nvSpPr>
        <p:spPr>
          <a:xfrm>
            <a:off x="323528" y="232056"/>
            <a:ext cx="8229600" cy="1252728"/>
          </a:xfrm>
        </p:spPr>
        <p:txBody>
          <a:bodyPr>
            <a:normAutofit fontScale="90000"/>
          </a:bodyPr>
          <a:lstStyle/>
          <a:p>
            <a:r>
              <a:rPr lang="fr-CH" b="1" u="sng" dirty="0" smtClean="0"/>
              <a:t>2 / LES DIFFERENTES ETAPES DE LA GLYCOLYSE</a:t>
            </a:r>
            <a:endParaRPr lang="fr-FR" b="1" u="sng" dirty="0"/>
          </a:p>
        </p:txBody>
      </p:sp>
      <p:cxnSp>
        <p:nvCxnSpPr>
          <p:cNvPr id="6" name="Connecteur droit avec flèche 5"/>
          <p:cNvCxnSpPr/>
          <p:nvPr/>
        </p:nvCxnSpPr>
        <p:spPr>
          <a:xfrm>
            <a:off x="2555776" y="4797152"/>
            <a:ext cx="3168352"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Connecteur droit avec flèche 6"/>
          <p:cNvCxnSpPr/>
          <p:nvPr/>
        </p:nvCxnSpPr>
        <p:spPr>
          <a:xfrm>
            <a:off x="2555776" y="6525344"/>
            <a:ext cx="4176464"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99909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44017" y="620688"/>
            <a:ext cx="8892479" cy="6264696"/>
          </a:xfrm>
        </p:spPr>
        <p:txBody>
          <a:bodyPr>
            <a:normAutofit/>
          </a:bodyPr>
          <a:lstStyle/>
          <a:p>
            <a:pPr marL="0" indent="0">
              <a:buNone/>
            </a:pPr>
            <a:r>
              <a:rPr lang="fr-FR" dirty="0" smtClean="0">
                <a:solidFill>
                  <a:schemeClr val="tx1"/>
                </a:solidFill>
              </a:rPr>
              <a:t>3- Réaction </a:t>
            </a:r>
            <a:r>
              <a:rPr lang="fr-FR" dirty="0">
                <a:solidFill>
                  <a:schemeClr val="tx1"/>
                </a:solidFill>
              </a:rPr>
              <a:t>de transphosphorylation du fructose-6-phosphate en fructose-1,6-biphosphate catalysée par la 6-phosphofructo-kinase. Cette réaction consomme une molécule d’ATP. </a:t>
            </a:r>
          </a:p>
          <a:p>
            <a:pPr marL="0" indent="0">
              <a:buNone/>
            </a:pPr>
            <a:r>
              <a:rPr lang="fr-FR" b="1" dirty="0">
                <a:solidFill>
                  <a:srgbClr val="7030A0"/>
                </a:solidFill>
              </a:rPr>
              <a:t>    </a:t>
            </a:r>
            <a:r>
              <a:rPr lang="fr-FR" b="1" dirty="0" smtClean="0">
                <a:solidFill>
                  <a:srgbClr val="7030A0"/>
                </a:solidFill>
              </a:rPr>
              <a:t>Fructose-6-P  </a:t>
            </a:r>
            <a:r>
              <a:rPr lang="fr-FR" b="1" dirty="0">
                <a:solidFill>
                  <a:srgbClr val="7030A0"/>
                </a:solidFill>
              </a:rPr>
              <a:t>+ATP</a:t>
            </a:r>
            <a:r>
              <a:rPr lang="fr-FR" dirty="0"/>
              <a:t>        </a:t>
            </a:r>
            <a:r>
              <a:rPr lang="fr-FR" b="1" dirty="0" err="1">
                <a:solidFill>
                  <a:srgbClr val="FF0000"/>
                </a:solidFill>
              </a:rPr>
              <a:t>Phospho</a:t>
            </a:r>
            <a:r>
              <a:rPr lang="fr-FR" b="1" dirty="0">
                <a:solidFill>
                  <a:srgbClr val="FF0000"/>
                </a:solidFill>
              </a:rPr>
              <a:t>-</a:t>
            </a:r>
            <a:r>
              <a:rPr lang="fr-FR" b="1" dirty="0" err="1">
                <a:solidFill>
                  <a:srgbClr val="FF0000"/>
                </a:solidFill>
              </a:rPr>
              <a:t>fructo</a:t>
            </a:r>
            <a:r>
              <a:rPr lang="fr-FR" b="1" dirty="0">
                <a:solidFill>
                  <a:srgbClr val="FF0000"/>
                </a:solidFill>
              </a:rPr>
              <a:t>-kinase</a:t>
            </a:r>
            <a:r>
              <a:rPr lang="fr-FR" dirty="0"/>
              <a:t> </a:t>
            </a:r>
            <a:r>
              <a:rPr lang="fr-FR" dirty="0" smtClean="0"/>
              <a:t>  </a:t>
            </a:r>
            <a:r>
              <a:rPr lang="fr-FR" b="1" dirty="0">
                <a:solidFill>
                  <a:srgbClr val="7030A0"/>
                </a:solidFill>
              </a:rPr>
              <a:t>Fructose -1-6-bi P</a:t>
            </a:r>
          </a:p>
          <a:p>
            <a:pPr marL="0" indent="0">
              <a:buNone/>
            </a:pPr>
            <a:endParaRPr lang="fr-FR" b="1" dirty="0" smtClean="0">
              <a:solidFill>
                <a:srgbClr val="7030A0"/>
              </a:solidFill>
            </a:endParaRPr>
          </a:p>
          <a:p>
            <a:pPr marL="0" indent="0">
              <a:buNone/>
            </a:pPr>
            <a:r>
              <a:rPr lang="fr-FR" dirty="0" smtClean="0">
                <a:solidFill>
                  <a:schemeClr val="tx1"/>
                </a:solidFill>
              </a:rPr>
              <a:t>4- Réaction </a:t>
            </a:r>
            <a:r>
              <a:rPr lang="fr-FR" dirty="0">
                <a:solidFill>
                  <a:schemeClr val="tx1"/>
                </a:solidFill>
              </a:rPr>
              <a:t>de dégradation du fructose-1,6-biphosphate en </a:t>
            </a:r>
            <a:r>
              <a:rPr lang="fr-FR" dirty="0" err="1">
                <a:solidFill>
                  <a:schemeClr val="tx1"/>
                </a:solidFill>
              </a:rPr>
              <a:t>dihydroacétone</a:t>
            </a:r>
            <a:r>
              <a:rPr lang="fr-FR" dirty="0">
                <a:solidFill>
                  <a:schemeClr val="tx1"/>
                </a:solidFill>
              </a:rPr>
              <a:t>-phosphate et en gycéraldéhyde-3-phosphate catalysée par l’</a:t>
            </a:r>
            <a:r>
              <a:rPr lang="fr-FR" dirty="0" err="1">
                <a:solidFill>
                  <a:schemeClr val="tx1"/>
                </a:solidFill>
              </a:rPr>
              <a:t>aldolase</a:t>
            </a:r>
            <a:r>
              <a:rPr lang="fr-FR" dirty="0"/>
              <a:t>.</a:t>
            </a:r>
          </a:p>
          <a:p>
            <a:pPr marL="0" indent="0">
              <a:buNone/>
            </a:pPr>
            <a:r>
              <a:rPr lang="fr-FR" dirty="0" smtClean="0"/>
              <a:t>         </a:t>
            </a:r>
            <a:r>
              <a:rPr lang="fr-FR" b="1" dirty="0" smtClean="0">
                <a:solidFill>
                  <a:srgbClr val="7030A0"/>
                </a:solidFill>
              </a:rPr>
              <a:t>Fructose </a:t>
            </a:r>
            <a:r>
              <a:rPr lang="fr-FR" b="1" dirty="0">
                <a:solidFill>
                  <a:srgbClr val="7030A0"/>
                </a:solidFill>
              </a:rPr>
              <a:t>-1-6-Bi P </a:t>
            </a:r>
            <a:r>
              <a:rPr lang="fr-FR" dirty="0"/>
              <a:t>        </a:t>
            </a:r>
            <a:r>
              <a:rPr lang="fr-FR" b="1" dirty="0" err="1">
                <a:solidFill>
                  <a:srgbClr val="FF0000"/>
                </a:solidFill>
              </a:rPr>
              <a:t>Aldolase</a:t>
            </a:r>
            <a:r>
              <a:rPr lang="fr-FR" dirty="0">
                <a:solidFill>
                  <a:srgbClr val="7030A0"/>
                </a:solidFill>
              </a:rPr>
              <a:t>      </a:t>
            </a:r>
            <a:r>
              <a:rPr lang="fr-FR" dirty="0" smtClean="0">
                <a:solidFill>
                  <a:srgbClr val="7030A0"/>
                </a:solidFill>
              </a:rPr>
              <a:t>    </a:t>
            </a:r>
            <a:r>
              <a:rPr lang="fr-FR" b="1" dirty="0" err="1" smtClean="0">
                <a:solidFill>
                  <a:srgbClr val="7030A0"/>
                </a:solidFill>
              </a:rPr>
              <a:t>Dihydroxyacetone</a:t>
            </a:r>
            <a:r>
              <a:rPr lang="fr-FR" b="1" dirty="0" smtClean="0">
                <a:solidFill>
                  <a:srgbClr val="7030A0"/>
                </a:solidFill>
              </a:rPr>
              <a:t>-P </a:t>
            </a:r>
            <a:r>
              <a:rPr lang="fr-FR" b="1" dirty="0">
                <a:solidFill>
                  <a:srgbClr val="7030A0"/>
                </a:solidFill>
              </a:rPr>
              <a:t>+ </a:t>
            </a:r>
            <a:r>
              <a:rPr lang="fr-FR" b="1" dirty="0" smtClean="0">
                <a:solidFill>
                  <a:srgbClr val="7030A0"/>
                </a:solidFill>
              </a:rPr>
              <a:t>  </a:t>
            </a:r>
          </a:p>
          <a:p>
            <a:pPr marL="0" indent="0">
              <a:buNone/>
            </a:pPr>
            <a:r>
              <a:rPr lang="fr-FR" b="1" dirty="0">
                <a:solidFill>
                  <a:srgbClr val="7030A0"/>
                </a:solidFill>
              </a:rPr>
              <a:t> </a:t>
            </a:r>
            <a:r>
              <a:rPr lang="fr-FR" b="1" dirty="0" smtClean="0">
                <a:solidFill>
                  <a:srgbClr val="7030A0"/>
                </a:solidFill>
              </a:rPr>
              <a:t>                                                                                           Glyceraldehyde-3-P                                                                               </a:t>
            </a:r>
          </a:p>
          <a:p>
            <a:pPr marL="0" indent="0">
              <a:buNone/>
            </a:pPr>
            <a:r>
              <a:rPr lang="fr-FR" b="1" dirty="0">
                <a:solidFill>
                  <a:srgbClr val="7030A0"/>
                </a:solidFill>
              </a:rPr>
              <a:t> </a:t>
            </a:r>
            <a:r>
              <a:rPr lang="fr-FR" b="1" dirty="0" smtClean="0">
                <a:solidFill>
                  <a:srgbClr val="7030A0"/>
                </a:solidFill>
              </a:rPr>
              <a:t>                    -</a:t>
            </a:r>
            <a:r>
              <a:rPr lang="fr-FR" dirty="0" smtClean="0">
                <a:solidFill>
                  <a:schemeClr val="tx1"/>
                </a:solidFill>
              </a:rPr>
              <a:t>Réaction </a:t>
            </a:r>
            <a:r>
              <a:rPr lang="fr-FR" dirty="0">
                <a:solidFill>
                  <a:schemeClr val="tx1"/>
                </a:solidFill>
              </a:rPr>
              <a:t>d’isomérisation du </a:t>
            </a:r>
            <a:r>
              <a:rPr lang="fr-FR" dirty="0" err="1">
                <a:solidFill>
                  <a:schemeClr val="tx1"/>
                </a:solidFill>
              </a:rPr>
              <a:t>dihydroacétone</a:t>
            </a:r>
            <a:r>
              <a:rPr lang="fr-FR" dirty="0">
                <a:solidFill>
                  <a:schemeClr val="tx1"/>
                </a:solidFill>
              </a:rPr>
              <a:t>-phosphate en glycéraldéhyde-3-phosphate catalysée par la </a:t>
            </a:r>
            <a:r>
              <a:rPr lang="fr-FR" dirty="0" err="1">
                <a:solidFill>
                  <a:schemeClr val="tx1"/>
                </a:solidFill>
              </a:rPr>
              <a:t>triosephosphate</a:t>
            </a:r>
            <a:r>
              <a:rPr lang="fr-FR" dirty="0">
                <a:solidFill>
                  <a:schemeClr val="tx1"/>
                </a:solidFill>
              </a:rPr>
              <a:t>-isomérase.</a:t>
            </a:r>
          </a:p>
          <a:p>
            <a:pPr marL="0" indent="0">
              <a:buNone/>
            </a:pPr>
            <a:r>
              <a:rPr lang="fr-FR" b="1" dirty="0" smtClean="0">
                <a:solidFill>
                  <a:srgbClr val="7030A0"/>
                </a:solidFill>
              </a:rPr>
              <a:t>           </a:t>
            </a:r>
            <a:r>
              <a:rPr lang="fr-FR" b="1" dirty="0" err="1" smtClean="0">
                <a:solidFill>
                  <a:srgbClr val="7030A0"/>
                </a:solidFill>
              </a:rPr>
              <a:t>Dihydroxyacetone</a:t>
            </a:r>
            <a:r>
              <a:rPr lang="fr-FR" b="1" dirty="0" smtClean="0">
                <a:solidFill>
                  <a:srgbClr val="7030A0"/>
                </a:solidFill>
              </a:rPr>
              <a:t>              </a:t>
            </a:r>
            <a:r>
              <a:rPr lang="fr-FR" b="1" dirty="0" smtClean="0">
                <a:solidFill>
                  <a:srgbClr val="FF0000"/>
                </a:solidFill>
              </a:rPr>
              <a:t>Isomérase  </a:t>
            </a:r>
            <a:r>
              <a:rPr lang="fr-FR" dirty="0" smtClean="0"/>
              <a:t>       </a:t>
            </a:r>
            <a:r>
              <a:rPr lang="fr-FR" b="1" dirty="0" smtClean="0">
                <a:solidFill>
                  <a:srgbClr val="7030A0"/>
                </a:solidFill>
              </a:rPr>
              <a:t>Glyceraldehyde-3-P</a:t>
            </a:r>
          </a:p>
          <a:p>
            <a:pPr marL="0" indent="0">
              <a:buNone/>
            </a:pPr>
            <a:endParaRPr lang="fr-FR" dirty="0" smtClean="0"/>
          </a:p>
        </p:txBody>
      </p:sp>
      <p:cxnSp>
        <p:nvCxnSpPr>
          <p:cNvPr id="5" name="Connecteur droit avec flèche 4"/>
          <p:cNvCxnSpPr/>
          <p:nvPr/>
        </p:nvCxnSpPr>
        <p:spPr>
          <a:xfrm>
            <a:off x="3059832" y="2132856"/>
            <a:ext cx="3384376"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Connecteur droit avec flèche 5"/>
          <p:cNvCxnSpPr/>
          <p:nvPr/>
        </p:nvCxnSpPr>
        <p:spPr>
          <a:xfrm>
            <a:off x="3419872" y="6237312"/>
            <a:ext cx="2736304"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Connecteur droit avec flèche 6"/>
          <p:cNvCxnSpPr/>
          <p:nvPr/>
        </p:nvCxnSpPr>
        <p:spPr>
          <a:xfrm>
            <a:off x="3131840" y="4221088"/>
            <a:ext cx="2095639"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12863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0" y="188640"/>
            <a:ext cx="8964488" cy="6696744"/>
          </a:xfrm>
        </p:spPr>
        <p:txBody>
          <a:bodyPr/>
          <a:lstStyle/>
          <a:p>
            <a:pPr marL="0" indent="0">
              <a:buNone/>
            </a:pPr>
            <a:r>
              <a:rPr lang="fr-FR" dirty="0">
                <a:solidFill>
                  <a:schemeClr val="tx1"/>
                </a:solidFill>
              </a:rPr>
              <a:t>5- Réaction de phosphorylation du glycéraldéhyde-3-phosphate en 1,3-biphosphoglycérate catalysée par la glycéraldéhyde-3-phosphate-déshydrogénase. Cette réaction nécessite une molécule de phosphate ; elle permet également la formation de NADH, H+ à partir de NAD+.</a:t>
            </a:r>
          </a:p>
          <a:p>
            <a:pPr marL="0" indent="0">
              <a:buNone/>
            </a:pPr>
            <a:r>
              <a:rPr lang="fr-FR" dirty="0"/>
              <a:t>  </a:t>
            </a:r>
            <a:r>
              <a:rPr lang="fr-FR" b="1" dirty="0">
                <a:solidFill>
                  <a:srgbClr val="7030A0"/>
                </a:solidFill>
              </a:rPr>
              <a:t>Glyceraldehyde-3-P+ ATP         </a:t>
            </a:r>
            <a:r>
              <a:rPr lang="fr-FR" b="1" dirty="0" smtClean="0">
                <a:solidFill>
                  <a:srgbClr val="FF0000"/>
                </a:solidFill>
              </a:rPr>
              <a:t>Glycedaldehyde3-P-Déshydrogénase </a:t>
            </a:r>
            <a:r>
              <a:rPr lang="fr-FR" b="1" dirty="0" smtClean="0">
                <a:solidFill>
                  <a:srgbClr val="7030A0"/>
                </a:solidFill>
              </a:rPr>
              <a:t>     </a:t>
            </a:r>
            <a:endParaRPr lang="fr-FR" b="1" dirty="0">
              <a:solidFill>
                <a:srgbClr val="7030A0"/>
              </a:solidFill>
            </a:endParaRPr>
          </a:p>
          <a:p>
            <a:pPr marL="0" indent="0">
              <a:buNone/>
            </a:pPr>
            <a:r>
              <a:rPr lang="fr-FR" b="1" dirty="0">
                <a:solidFill>
                  <a:srgbClr val="7030A0"/>
                </a:solidFill>
              </a:rPr>
              <a:t>                                                                                      1,3Biphosphoglycerate</a:t>
            </a:r>
          </a:p>
          <a:p>
            <a:pPr marL="0" indent="0">
              <a:buNone/>
            </a:pPr>
            <a:endParaRPr lang="fr-FR" dirty="0"/>
          </a:p>
          <a:p>
            <a:pPr marL="0" indent="0">
              <a:buNone/>
            </a:pPr>
            <a:r>
              <a:rPr lang="fr-FR" dirty="0" smtClean="0">
                <a:solidFill>
                  <a:schemeClr val="tx1"/>
                </a:solidFill>
              </a:rPr>
              <a:t>6-Réaction </a:t>
            </a:r>
            <a:r>
              <a:rPr lang="fr-FR" dirty="0">
                <a:solidFill>
                  <a:schemeClr val="tx1"/>
                </a:solidFill>
              </a:rPr>
              <a:t>de transphosphorylation du 1,3-biphosphoglycérate en 3-phosphoglycérate catalysée par la </a:t>
            </a:r>
            <a:r>
              <a:rPr lang="fr-FR" dirty="0" err="1">
                <a:solidFill>
                  <a:schemeClr val="tx1"/>
                </a:solidFill>
              </a:rPr>
              <a:t>phosphoglycérate</a:t>
            </a:r>
            <a:r>
              <a:rPr lang="fr-FR" dirty="0">
                <a:solidFill>
                  <a:schemeClr val="tx1"/>
                </a:solidFill>
              </a:rPr>
              <a:t>-kinase. Cette réaction permet la formation d’ATP à partir d’ADP.</a:t>
            </a:r>
          </a:p>
          <a:p>
            <a:pPr marL="0" indent="0">
              <a:buNone/>
            </a:pPr>
            <a:r>
              <a:rPr lang="fr-FR" b="1" dirty="0">
                <a:solidFill>
                  <a:srgbClr val="7030A0"/>
                </a:solidFill>
              </a:rPr>
              <a:t>       1,3Phosphoglycerate </a:t>
            </a:r>
            <a:r>
              <a:rPr lang="fr-FR" b="1" dirty="0" smtClean="0">
                <a:solidFill>
                  <a:srgbClr val="7030A0"/>
                </a:solidFill>
              </a:rPr>
              <a:t>                </a:t>
            </a:r>
            <a:r>
              <a:rPr lang="fr-FR" b="1" dirty="0" smtClean="0">
                <a:solidFill>
                  <a:srgbClr val="FF0000"/>
                </a:solidFill>
              </a:rPr>
              <a:t>Kinase</a:t>
            </a:r>
            <a:r>
              <a:rPr lang="fr-FR" b="1" dirty="0" smtClean="0">
                <a:solidFill>
                  <a:srgbClr val="7030A0"/>
                </a:solidFill>
              </a:rPr>
              <a:t>               </a:t>
            </a:r>
            <a:r>
              <a:rPr lang="fr-FR" b="1" dirty="0">
                <a:solidFill>
                  <a:srgbClr val="7030A0"/>
                </a:solidFill>
              </a:rPr>
              <a:t>3-P-Glycerate</a:t>
            </a:r>
          </a:p>
          <a:p>
            <a:pPr marL="0" indent="0">
              <a:buNone/>
            </a:pPr>
            <a:endParaRPr lang="fr-FR" b="1" dirty="0" smtClean="0">
              <a:solidFill>
                <a:srgbClr val="7030A0"/>
              </a:solidFill>
            </a:endParaRPr>
          </a:p>
          <a:p>
            <a:pPr marL="0" indent="0">
              <a:buNone/>
            </a:pPr>
            <a:r>
              <a:rPr lang="fr-FR" b="1" dirty="0" smtClean="0">
                <a:solidFill>
                  <a:srgbClr val="7030A0"/>
                </a:solidFill>
              </a:rPr>
              <a:t> </a:t>
            </a:r>
            <a:r>
              <a:rPr lang="fr-FR" dirty="0">
                <a:solidFill>
                  <a:schemeClr val="tx1"/>
                </a:solidFill>
              </a:rPr>
              <a:t>7-	Réaction de mutation du 3-phosphoglycérate en 2-phosphoglycérate catalysée par la </a:t>
            </a:r>
            <a:r>
              <a:rPr lang="fr-FR" dirty="0" err="1">
                <a:solidFill>
                  <a:schemeClr val="tx1"/>
                </a:solidFill>
              </a:rPr>
              <a:t>phosphoglycéromutase</a:t>
            </a:r>
            <a:r>
              <a:rPr lang="fr-FR" dirty="0">
                <a:solidFill>
                  <a:schemeClr val="tx1"/>
                </a:solidFill>
              </a:rPr>
              <a:t>. </a:t>
            </a:r>
          </a:p>
          <a:p>
            <a:pPr marL="0" indent="0">
              <a:buNone/>
            </a:pPr>
            <a:r>
              <a:rPr lang="fr-FR" b="1" dirty="0">
                <a:solidFill>
                  <a:schemeClr val="tx1"/>
                </a:solidFill>
              </a:rPr>
              <a:t>            </a:t>
            </a:r>
            <a:r>
              <a:rPr lang="fr-FR" b="1" dirty="0">
                <a:solidFill>
                  <a:srgbClr val="7030A0"/>
                </a:solidFill>
              </a:rPr>
              <a:t>3- P-</a:t>
            </a:r>
            <a:r>
              <a:rPr lang="fr-FR" b="1" dirty="0" err="1">
                <a:solidFill>
                  <a:srgbClr val="7030A0"/>
                </a:solidFill>
              </a:rPr>
              <a:t>Glycerate</a:t>
            </a:r>
            <a:r>
              <a:rPr lang="fr-FR" b="1" dirty="0">
                <a:solidFill>
                  <a:srgbClr val="7030A0"/>
                </a:solidFill>
              </a:rPr>
              <a:t>                       </a:t>
            </a:r>
            <a:r>
              <a:rPr lang="fr-FR" b="1" dirty="0" err="1">
                <a:solidFill>
                  <a:srgbClr val="FF0000"/>
                </a:solidFill>
              </a:rPr>
              <a:t>Mutase</a:t>
            </a:r>
            <a:r>
              <a:rPr lang="fr-FR" b="1" dirty="0">
                <a:solidFill>
                  <a:srgbClr val="FF0000"/>
                </a:solidFill>
              </a:rPr>
              <a:t> </a:t>
            </a:r>
            <a:r>
              <a:rPr lang="fr-FR" b="1" dirty="0">
                <a:solidFill>
                  <a:srgbClr val="7030A0"/>
                </a:solidFill>
              </a:rPr>
              <a:t>                    2-P-Glycerate</a:t>
            </a:r>
          </a:p>
          <a:p>
            <a:pPr marL="0" indent="0">
              <a:buNone/>
            </a:pPr>
            <a:endParaRPr lang="fr-FR" b="1" dirty="0">
              <a:solidFill>
                <a:srgbClr val="7030A0"/>
              </a:solidFill>
            </a:endParaRPr>
          </a:p>
          <a:p>
            <a:pPr marL="0" indent="0">
              <a:buNone/>
            </a:pPr>
            <a:endParaRPr lang="fr-FR" b="1" dirty="0">
              <a:solidFill>
                <a:srgbClr val="7030A0"/>
              </a:solidFill>
            </a:endParaRPr>
          </a:p>
        </p:txBody>
      </p:sp>
      <p:cxnSp>
        <p:nvCxnSpPr>
          <p:cNvPr id="5" name="Connecteur droit avec flèche 4"/>
          <p:cNvCxnSpPr/>
          <p:nvPr/>
        </p:nvCxnSpPr>
        <p:spPr>
          <a:xfrm>
            <a:off x="3779912" y="2636912"/>
            <a:ext cx="4896544"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Connecteur droit avec flèche 5"/>
          <p:cNvCxnSpPr/>
          <p:nvPr/>
        </p:nvCxnSpPr>
        <p:spPr>
          <a:xfrm>
            <a:off x="3347864" y="5085184"/>
            <a:ext cx="2736304"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Connecteur droit avec flèche 7"/>
          <p:cNvCxnSpPr/>
          <p:nvPr/>
        </p:nvCxnSpPr>
        <p:spPr>
          <a:xfrm>
            <a:off x="2987824" y="6669360"/>
            <a:ext cx="324036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89097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980728"/>
            <a:ext cx="8712967" cy="6048672"/>
          </a:xfrm>
        </p:spPr>
        <p:txBody>
          <a:bodyPr/>
          <a:lstStyle/>
          <a:p>
            <a:pPr marL="0" indent="0">
              <a:buNone/>
            </a:pPr>
            <a:r>
              <a:rPr lang="fr-FR" dirty="0" smtClean="0">
                <a:solidFill>
                  <a:schemeClr val="tx1"/>
                </a:solidFill>
              </a:rPr>
              <a:t>8-</a:t>
            </a:r>
            <a:r>
              <a:rPr lang="fr-FR" dirty="0">
                <a:solidFill>
                  <a:schemeClr val="tx1"/>
                </a:solidFill>
              </a:rPr>
              <a:t>	Réaction de déshydrogénation du 2-phosphoglycérate en </a:t>
            </a:r>
            <a:r>
              <a:rPr lang="fr-FR" dirty="0" err="1">
                <a:solidFill>
                  <a:schemeClr val="tx1"/>
                </a:solidFill>
              </a:rPr>
              <a:t>phosphoénolpyruvate</a:t>
            </a:r>
            <a:r>
              <a:rPr lang="fr-FR" dirty="0">
                <a:solidFill>
                  <a:schemeClr val="tx1"/>
                </a:solidFill>
              </a:rPr>
              <a:t> catalysée par l’</a:t>
            </a:r>
            <a:r>
              <a:rPr lang="fr-FR" dirty="0" err="1">
                <a:solidFill>
                  <a:schemeClr val="tx1"/>
                </a:solidFill>
              </a:rPr>
              <a:t>énolase</a:t>
            </a:r>
            <a:r>
              <a:rPr lang="fr-FR" dirty="0">
                <a:solidFill>
                  <a:schemeClr val="tx1"/>
                </a:solidFill>
              </a:rPr>
              <a:t>. Cette réaction </a:t>
            </a:r>
            <a:r>
              <a:rPr lang="fr-FR" dirty="0" err="1">
                <a:solidFill>
                  <a:schemeClr val="tx1"/>
                </a:solidFill>
              </a:rPr>
              <a:t>relargue</a:t>
            </a:r>
            <a:r>
              <a:rPr lang="fr-FR" dirty="0">
                <a:solidFill>
                  <a:schemeClr val="tx1"/>
                </a:solidFill>
              </a:rPr>
              <a:t> une molécule d’H2O.            </a:t>
            </a:r>
            <a:endParaRPr lang="fr-FR" dirty="0" smtClean="0">
              <a:solidFill>
                <a:schemeClr val="tx1"/>
              </a:solidFill>
            </a:endParaRPr>
          </a:p>
          <a:p>
            <a:pPr marL="0" indent="0">
              <a:buNone/>
            </a:pPr>
            <a:r>
              <a:rPr lang="fr-FR" b="1" dirty="0">
                <a:solidFill>
                  <a:srgbClr val="7030A0"/>
                </a:solidFill>
              </a:rPr>
              <a:t> </a:t>
            </a:r>
            <a:r>
              <a:rPr lang="fr-FR" b="1" dirty="0" smtClean="0">
                <a:solidFill>
                  <a:srgbClr val="7030A0"/>
                </a:solidFill>
              </a:rPr>
              <a:t>      </a:t>
            </a:r>
            <a:r>
              <a:rPr lang="fr-FR" b="1" dirty="0">
                <a:solidFill>
                  <a:srgbClr val="7030A0"/>
                </a:solidFill>
              </a:rPr>
              <a:t>2-P-Glycerate                 </a:t>
            </a:r>
            <a:r>
              <a:rPr lang="fr-FR" b="1" dirty="0" err="1">
                <a:solidFill>
                  <a:srgbClr val="FF0000"/>
                </a:solidFill>
              </a:rPr>
              <a:t>Enolase</a:t>
            </a:r>
            <a:r>
              <a:rPr lang="fr-FR" b="1" dirty="0">
                <a:solidFill>
                  <a:srgbClr val="FF0000"/>
                </a:solidFill>
              </a:rPr>
              <a:t>  </a:t>
            </a:r>
            <a:r>
              <a:rPr lang="fr-FR" b="1" dirty="0">
                <a:solidFill>
                  <a:srgbClr val="7030A0"/>
                </a:solidFill>
              </a:rPr>
              <a:t>                    P-</a:t>
            </a:r>
            <a:r>
              <a:rPr lang="fr-FR" b="1" dirty="0" err="1">
                <a:solidFill>
                  <a:srgbClr val="7030A0"/>
                </a:solidFill>
              </a:rPr>
              <a:t>Enol</a:t>
            </a:r>
            <a:r>
              <a:rPr lang="fr-FR" b="1" dirty="0">
                <a:solidFill>
                  <a:srgbClr val="7030A0"/>
                </a:solidFill>
              </a:rPr>
              <a:t>-Pyruvate</a:t>
            </a:r>
          </a:p>
          <a:p>
            <a:pPr marL="0" indent="0">
              <a:buNone/>
            </a:pPr>
            <a:endParaRPr lang="fr-FR" dirty="0" smtClean="0">
              <a:solidFill>
                <a:schemeClr val="tx1"/>
              </a:solidFill>
            </a:endParaRPr>
          </a:p>
          <a:p>
            <a:pPr marL="0" indent="0">
              <a:buNone/>
            </a:pPr>
            <a:r>
              <a:rPr lang="fr-FR" dirty="0" smtClean="0">
                <a:solidFill>
                  <a:schemeClr val="tx1"/>
                </a:solidFill>
              </a:rPr>
              <a:t>9-</a:t>
            </a:r>
            <a:r>
              <a:rPr lang="fr-FR" dirty="0">
                <a:solidFill>
                  <a:schemeClr val="tx1"/>
                </a:solidFill>
              </a:rPr>
              <a:t>	Réaction de transphosphorylation du </a:t>
            </a:r>
            <a:r>
              <a:rPr lang="fr-FR" dirty="0" err="1">
                <a:solidFill>
                  <a:schemeClr val="tx1"/>
                </a:solidFill>
              </a:rPr>
              <a:t>phosphoénolpyruvate</a:t>
            </a:r>
            <a:r>
              <a:rPr lang="fr-FR" dirty="0">
                <a:solidFill>
                  <a:schemeClr val="tx1"/>
                </a:solidFill>
              </a:rPr>
              <a:t> en </a:t>
            </a:r>
            <a:r>
              <a:rPr lang="fr-FR" dirty="0" err="1">
                <a:solidFill>
                  <a:schemeClr val="tx1"/>
                </a:solidFill>
              </a:rPr>
              <a:t>énolpyruvate</a:t>
            </a:r>
            <a:r>
              <a:rPr lang="fr-FR" dirty="0">
                <a:solidFill>
                  <a:schemeClr val="tx1"/>
                </a:solidFill>
              </a:rPr>
              <a:t> catalysée par la pyruvate-kinase. Cette réaction permet la formation d’ATP à partir d’ADP.              </a:t>
            </a:r>
            <a:r>
              <a:rPr lang="fr-FR" dirty="0" smtClean="0">
                <a:solidFill>
                  <a:schemeClr val="tx1"/>
                </a:solidFill>
              </a:rPr>
              <a:t>            </a:t>
            </a:r>
          </a:p>
          <a:p>
            <a:pPr marL="0" indent="0">
              <a:buNone/>
            </a:pPr>
            <a:r>
              <a:rPr lang="fr-FR" dirty="0">
                <a:solidFill>
                  <a:schemeClr val="tx1"/>
                </a:solidFill>
              </a:rPr>
              <a:t> </a:t>
            </a:r>
            <a:r>
              <a:rPr lang="fr-FR" dirty="0" smtClean="0">
                <a:solidFill>
                  <a:schemeClr val="tx1"/>
                </a:solidFill>
              </a:rPr>
              <a:t>        </a:t>
            </a:r>
            <a:r>
              <a:rPr lang="fr-FR" b="1" dirty="0" smtClean="0">
                <a:solidFill>
                  <a:srgbClr val="7030A0"/>
                </a:solidFill>
              </a:rPr>
              <a:t>P-</a:t>
            </a:r>
            <a:r>
              <a:rPr lang="fr-FR" b="1" dirty="0" err="1" smtClean="0">
                <a:solidFill>
                  <a:srgbClr val="7030A0"/>
                </a:solidFill>
              </a:rPr>
              <a:t>Enol</a:t>
            </a:r>
            <a:r>
              <a:rPr lang="fr-FR" b="1" dirty="0" smtClean="0">
                <a:solidFill>
                  <a:srgbClr val="7030A0"/>
                </a:solidFill>
              </a:rPr>
              <a:t>-Pyruvate                </a:t>
            </a:r>
            <a:r>
              <a:rPr lang="fr-FR" b="1" dirty="0">
                <a:solidFill>
                  <a:srgbClr val="FF0000"/>
                </a:solidFill>
              </a:rPr>
              <a:t>Kinase</a:t>
            </a:r>
            <a:r>
              <a:rPr lang="fr-FR" b="1" dirty="0">
                <a:solidFill>
                  <a:srgbClr val="7030A0"/>
                </a:solidFill>
              </a:rPr>
              <a:t>                           </a:t>
            </a:r>
            <a:r>
              <a:rPr lang="fr-FR" b="1" dirty="0" err="1">
                <a:solidFill>
                  <a:srgbClr val="7030A0"/>
                </a:solidFill>
              </a:rPr>
              <a:t>Enol</a:t>
            </a:r>
            <a:r>
              <a:rPr lang="fr-FR" b="1" dirty="0">
                <a:solidFill>
                  <a:srgbClr val="7030A0"/>
                </a:solidFill>
              </a:rPr>
              <a:t>-Pyruvate</a:t>
            </a:r>
          </a:p>
          <a:p>
            <a:pPr marL="0" indent="0">
              <a:buNone/>
            </a:pPr>
            <a:endParaRPr lang="fr-FR" dirty="0" smtClean="0"/>
          </a:p>
          <a:p>
            <a:pPr marL="0" indent="0">
              <a:buNone/>
            </a:pPr>
            <a:r>
              <a:rPr lang="fr-FR" dirty="0" smtClean="0">
                <a:solidFill>
                  <a:schemeClr val="tx1"/>
                </a:solidFill>
              </a:rPr>
              <a:t>10- </a:t>
            </a:r>
            <a:r>
              <a:rPr lang="fr-FR" dirty="0">
                <a:solidFill>
                  <a:schemeClr val="tx1"/>
                </a:solidFill>
              </a:rPr>
              <a:t>Réaction de tautomérie cétone-</a:t>
            </a:r>
            <a:r>
              <a:rPr lang="fr-FR" dirty="0" err="1">
                <a:solidFill>
                  <a:schemeClr val="tx1"/>
                </a:solidFill>
              </a:rPr>
              <a:t>énol</a:t>
            </a:r>
            <a:r>
              <a:rPr lang="fr-FR" dirty="0">
                <a:solidFill>
                  <a:schemeClr val="tx1"/>
                </a:solidFill>
              </a:rPr>
              <a:t> de l’</a:t>
            </a:r>
            <a:r>
              <a:rPr lang="fr-FR" dirty="0" err="1">
                <a:solidFill>
                  <a:schemeClr val="tx1"/>
                </a:solidFill>
              </a:rPr>
              <a:t>énolpyruvate</a:t>
            </a:r>
            <a:r>
              <a:rPr lang="fr-FR" dirty="0">
                <a:solidFill>
                  <a:schemeClr val="tx1"/>
                </a:solidFill>
              </a:rPr>
              <a:t> en pyruvate catalysée par la pyruvate-kinase.      </a:t>
            </a:r>
            <a:endParaRPr lang="fr-FR" dirty="0" smtClean="0">
              <a:solidFill>
                <a:schemeClr val="tx1"/>
              </a:solidFill>
            </a:endParaRPr>
          </a:p>
          <a:p>
            <a:pPr marL="0" indent="0">
              <a:buNone/>
            </a:pPr>
            <a:r>
              <a:rPr lang="fr-FR" b="1" dirty="0">
                <a:solidFill>
                  <a:srgbClr val="7030A0"/>
                </a:solidFill>
              </a:rPr>
              <a:t> </a:t>
            </a:r>
            <a:r>
              <a:rPr lang="fr-FR" b="1" dirty="0" smtClean="0">
                <a:solidFill>
                  <a:srgbClr val="7030A0"/>
                </a:solidFill>
              </a:rPr>
              <a:t>                </a:t>
            </a:r>
            <a:r>
              <a:rPr lang="fr-FR" b="1" dirty="0" err="1">
                <a:solidFill>
                  <a:srgbClr val="7030A0"/>
                </a:solidFill>
              </a:rPr>
              <a:t>Enol</a:t>
            </a:r>
            <a:r>
              <a:rPr lang="fr-FR" b="1" dirty="0">
                <a:solidFill>
                  <a:srgbClr val="7030A0"/>
                </a:solidFill>
              </a:rPr>
              <a:t>-Pyruvate             </a:t>
            </a:r>
            <a:r>
              <a:rPr lang="fr-FR" b="1" dirty="0" smtClean="0">
                <a:solidFill>
                  <a:srgbClr val="7030A0"/>
                </a:solidFill>
              </a:rPr>
              <a:t>   </a:t>
            </a:r>
            <a:r>
              <a:rPr lang="fr-FR" b="1" dirty="0">
                <a:solidFill>
                  <a:srgbClr val="FF0000"/>
                </a:solidFill>
              </a:rPr>
              <a:t>Kinase</a:t>
            </a:r>
            <a:r>
              <a:rPr lang="fr-FR" b="1" dirty="0">
                <a:solidFill>
                  <a:srgbClr val="7030A0"/>
                </a:solidFill>
              </a:rPr>
              <a:t>                   </a:t>
            </a:r>
            <a:r>
              <a:rPr lang="fr-FR" b="1" dirty="0" smtClean="0">
                <a:solidFill>
                  <a:srgbClr val="7030A0"/>
                </a:solidFill>
              </a:rPr>
              <a:t>      </a:t>
            </a:r>
            <a:r>
              <a:rPr lang="fr-FR" b="1" dirty="0">
                <a:solidFill>
                  <a:srgbClr val="7030A0"/>
                </a:solidFill>
              </a:rPr>
              <a:t>Pyruvate</a:t>
            </a:r>
          </a:p>
        </p:txBody>
      </p:sp>
      <p:cxnSp>
        <p:nvCxnSpPr>
          <p:cNvPr id="5" name="Connecteur droit avec flèche 4"/>
          <p:cNvCxnSpPr/>
          <p:nvPr/>
        </p:nvCxnSpPr>
        <p:spPr>
          <a:xfrm>
            <a:off x="2843808" y="2492896"/>
            <a:ext cx="3168352"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Connecteur droit avec flèche 5"/>
          <p:cNvCxnSpPr/>
          <p:nvPr/>
        </p:nvCxnSpPr>
        <p:spPr>
          <a:xfrm>
            <a:off x="3491880" y="6237312"/>
            <a:ext cx="3168352"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Connecteur droit avec flèche 6"/>
          <p:cNvCxnSpPr/>
          <p:nvPr/>
        </p:nvCxnSpPr>
        <p:spPr>
          <a:xfrm>
            <a:off x="3275856" y="4581128"/>
            <a:ext cx="3168352"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448474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Users\seven\Pictures\glycolyse (1).gif"/>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712968" cy="6408711"/>
          </a:xfrm>
          <a:prstGeom prst="rect">
            <a:avLst/>
          </a:prstGeom>
          <a:noFill/>
          <a:ln>
            <a:noFill/>
          </a:ln>
        </p:spPr>
      </p:pic>
    </p:spTree>
    <p:extLst>
      <p:ext uri="{BB962C8B-B14F-4D97-AF65-F5344CB8AC3E}">
        <p14:creationId xmlns:p14="http://schemas.microsoft.com/office/powerpoint/2010/main" val="986007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1628800"/>
            <a:ext cx="8568951" cy="4824536"/>
          </a:xfrm>
        </p:spPr>
        <p:txBody>
          <a:bodyPr/>
          <a:lstStyle/>
          <a:p>
            <a:pPr marL="457200" indent="-457200">
              <a:buAutoNum type="arabicParenR"/>
            </a:pPr>
            <a:r>
              <a:rPr lang="fr-FR" dirty="0" smtClean="0">
                <a:solidFill>
                  <a:srgbClr val="D60093"/>
                </a:solidFill>
              </a:rPr>
              <a:t>EN </a:t>
            </a:r>
            <a:r>
              <a:rPr lang="fr-FR" dirty="0">
                <a:solidFill>
                  <a:srgbClr val="D60093"/>
                </a:solidFill>
              </a:rPr>
              <a:t>MILIEU ANAEROBIE </a:t>
            </a:r>
            <a:endParaRPr lang="fr-FR" dirty="0" smtClean="0">
              <a:solidFill>
                <a:srgbClr val="D60093"/>
              </a:solidFill>
            </a:endParaRPr>
          </a:p>
          <a:p>
            <a:pPr marL="0" indent="0">
              <a:buNone/>
            </a:pPr>
            <a:r>
              <a:rPr lang="fr-FR" dirty="0" smtClean="0">
                <a:solidFill>
                  <a:schemeClr val="tx1"/>
                </a:solidFill>
              </a:rPr>
              <a:t>appelée </a:t>
            </a:r>
            <a:r>
              <a:rPr lang="fr-FR" dirty="0">
                <a:solidFill>
                  <a:schemeClr val="tx1"/>
                </a:solidFill>
              </a:rPr>
              <a:t>fermentation. Il en existe de plusieurs sortes : </a:t>
            </a:r>
          </a:p>
          <a:p>
            <a:pPr marL="457200" indent="-457200">
              <a:buAutoNum type="alphaLcParenR"/>
            </a:pPr>
            <a:r>
              <a:rPr lang="fr-FR" dirty="0" smtClean="0">
                <a:solidFill>
                  <a:schemeClr val="tx1"/>
                </a:solidFill>
              </a:rPr>
              <a:t>FERMENTATION </a:t>
            </a:r>
            <a:r>
              <a:rPr lang="fr-FR" dirty="0">
                <a:solidFill>
                  <a:schemeClr val="tx1"/>
                </a:solidFill>
              </a:rPr>
              <a:t>LACTIQUE : qui se produit dans le muscle non oxygéné, </a:t>
            </a:r>
            <a:r>
              <a:rPr lang="fr-FR" dirty="0" smtClean="0">
                <a:solidFill>
                  <a:schemeClr val="tx1"/>
                </a:solidFill>
              </a:rPr>
              <a:t>en </a:t>
            </a:r>
            <a:r>
              <a:rPr lang="fr-FR" dirty="0">
                <a:solidFill>
                  <a:schemeClr val="tx1"/>
                </a:solidFill>
              </a:rPr>
              <a:t>lactate. </a:t>
            </a:r>
          </a:p>
          <a:p>
            <a:pPr marL="0" indent="0">
              <a:buNone/>
            </a:pPr>
            <a:r>
              <a:rPr lang="fr-FR" dirty="0" smtClean="0">
                <a:solidFill>
                  <a:schemeClr val="tx1"/>
                </a:solidFill>
              </a:rPr>
              <a:t>b)FERMENTATION </a:t>
            </a:r>
            <a:r>
              <a:rPr lang="fr-FR" dirty="0">
                <a:solidFill>
                  <a:schemeClr val="tx1"/>
                </a:solidFill>
              </a:rPr>
              <a:t>ALCOOLIQUE : provoquée par des levures, </a:t>
            </a:r>
            <a:r>
              <a:rPr lang="fr-FR" dirty="0" smtClean="0">
                <a:solidFill>
                  <a:schemeClr val="tx1"/>
                </a:solidFill>
              </a:rPr>
              <a:t>En </a:t>
            </a:r>
            <a:r>
              <a:rPr lang="fr-FR" dirty="0" err="1" smtClean="0">
                <a:solidFill>
                  <a:schemeClr val="tx1"/>
                </a:solidFill>
              </a:rPr>
              <a:t>ethanol</a:t>
            </a:r>
            <a:endParaRPr lang="fr-FR" dirty="0" smtClean="0">
              <a:solidFill>
                <a:schemeClr val="tx1"/>
              </a:solidFill>
            </a:endParaRPr>
          </a:p>
          <a:p>
            <a:pPr marL="0" indent="0">
              <a:buNone/>
            </a:pPr>
            <a:endParaRPr lang="fr-FR" dirty="0">
              <a:solidFill>
                <a:schemeClr val="tx1"/>
              </a:solidFill>
            </a:endParaRPr>
          </a:p>
          <a:p>
            <a:pPr marL="0" indent="0">
              <a:buNone/>
            </a:pPr>
            <a:r>
              <a:rPr lang="fr-FR" dirty="0">
                <a:solidFill>
                  <a:schemeClr val="tx1"/>
                </a:solidFill>
              </a:rPr>
              <a:t>2</a:t>
            </a:r>
            <a:r>
              <a:rPr lang="fr-FR" dirty="0">
                <a:solidFill>
                  <a:srgbClr val="D60093"/>
                </a:solidFill>
              </a:rPr>
              <a:t>) EN MILIEU AEROBIE : </a:t>
            </a:r>
          </a:p>
          <a:p>
            <a:pPr marL="0" indent="0">
              <a:buNone/>
            </a:pPr>
            <a:r>
              <a:rPr lang="fr-FR" dirty="0">
                <a:solidFill>
                  <a:schemeClr val="tx1"/>
                </a:solidFill>
              </a:rPr>
              <a:t>Le pyruvate va rentrer dans la mitochondrie pour suivre le cycle de Krebs après sa transformation en </a:t>
            </a:r>
            <a:r>
              <a:rPr lang="fr-FR" dirty="0" err="1">
                <a:solidFill>
                  <a:schemeClr val="tx1"/>
                </a:solidFill>
              </a:rPr>
              <a:t>acétyl-CoA</a:t>
            </a:r>
            <a:r>
              <a:rPr lang="fr-FR" dirty="0">
                <a:solidFill>
                  <a:schemeClr val="tx1"/>
                </a:solidFill>
              </a:rPr>
              <a:t>. </a:t>
            </a:r>
            <a:endParaRPr lang="fr-FR" dirty="0">
              <a:solidFill>
                <a:schemeClr val="tx1"/>
              </a:solidFill>
            </a:endParaRPr>
          </a:p>
        </p:txBody>
      </p:sp>
      <p:sp>
        <p:nvSpPr>
          <p:cNvPr id="3" name="Titre 2"/>
          <p:cNvSpPr>
            <a:spLocks noGrp="1"/>
          </p:cNvSpPr>
          <p:nvPr>
            <p:ph type="title"/>
          </p:nvPr>
        </p:nvSpPr>
        <p:spPr/>
        <p:txBody>
          <a:bodyPr>
            <a:normAutofit fontScale="90000"/>
          </a:bodyPr>
          <a:lstStyle/>
          <a:p>
            <a:r>
              <a:rPr lang="fr-FR" dirty="0" smtClean="0"/>
              <a:t>3/</a:t>
            </a:r>
            <a:r>
              <a:rPr lang="fr-FR" dirty="0"/>
              <a:t>	LES VOIES METABOLIQUES DU PYRUVATE</a:t>
            </a:r>
          </a:p>
        </p:txBody>
      </p:sp>
    </p:spTree>
    <p:extLst>
      <p:ext uri="{BB962C8B-B14F-4D97-AF65-F5344CB8AC3E}">
        <p14:creationId xmlns:p14="http://schemas.microsoft.com/office/powerpoint/2010/main" val="3938376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296144"/>
            <a:ext cx="8712967" cy="5733256"/>
          </a:xfrm>
        </p:spPr>
        <p:txBody>
          <a:bodyPr>
            <a:normAutofit fontScale="85000" lnSpcReduction="10000"/>
          </a:bodyPr>
          <a:lstStyle/>
          <a:p>
            <a:pPr marL="0" indent="0">
              <a:buNone/>
            </a:pPr>
            <a:r>
              <a:rPr lang="fr-FR" dirty="0">
                <a:solidFill>
                  <a:schemeClr val="tx1"/>
                </a:solidFill>
              </a:rPr>
              <a:t>La glycolyse peut être divisée en trois grandes parties :</a:t>
            </a:r>
          </a:p>
          <a:p>
            <a:pPr marL="0" indent="0">
              <a:buNone/>
            </a:pPr>
            <a:r>
              <a:rPr lang="fr-FR" dirty="0" smtClean="0">
                <a:solidFill>
                  <a:srgbClr val="FF0066"/>
                </a:solidFill>
              </a:rPr>
              <a:t>- Activation </a:t>
            </a:r>
            <a:r>
              <a:rPr lang="fr-FR" dirty="0">
                <a:solidFill>
                  <a:srgbClr val="FF0066"/>
                </a:solidFill>
              </a:rPr>
              <a:t>du glucose avec consommation d’énergie (2 ATP) :</a:t>
            </a:r>
          </a:p>
          <a:p>
            <a:pPr marL="0" indent="0">
              <a:buNone/>
            </a:pPr>
            <a:r>
              <a:rPr lang="fr-FR" dirty="0">
                <a:solidFill>
                  <a:schemeClr val="tx1"/>
                </a:solidFill>
              </a:rPr>
              <a:t>	 </a:t>
            </a:r>
            <a:r>
              <a:rPr lang="fr-FR" dirty="0" smtClean="0">
                <a:solidFill>
                  <a:schemeClr val="tx1"/>
                </a:solidFill>
              </a:rPr>
              <a:t>          </a:t>
            </a:r>
            <a:r>
              <a:rPr lang="fr-FR" dirty="0" smtClean="0">
                <a:solidFill>
                  <a:srgbClr val="0070C0"/>
                </a:solidFill>
              </a:rPr>
              <a:t>* Le </a:t>
            </a:r>
            <a:r>
              <a:rPr lang="fr-FR" dirty="0">
                <a:solidFill>
                  <a:srgbClr val="0070C0"/>
                </a:solidFill>
              </a:rPr>
              <a:t>1er du glucose au glucose-6-phosphate.</a:t>
            </a:r>
          </a:p>
          <a:p>
            <a:pPr marL="0" indent="0">
              <a:buNone/>
            </a:pPr>
            <a:r>
              <a:rPr lang="fr-FR" dirty="0">
                <a:solidFill>
                  <a:srgbClr val="0070C0"/>
                </a:solidFill>
              </a:rPr>
              <a:t> </a:t>
            </a:r>
            <a:r>
              <a:rPr lang="fr-FR" dirty="0" smtClean="0">
                <a:solidFill>
                  <a:srgbClr val="0070C0"/>
                </a:solidFill>
              </a:rPr>
              <a:t>                           * Le </a:t>
            </a:r>
            <a:r>
              <a:rPr lang="fr-FR" dirty="0">
                <a:solidFill>
                  <a:srgbClr val="0070C0"/>
                </a:solidFill>
              </a:rPr>
              <a:t>2em du fructose-6-phosphate au fructose-1,6-biphosphate</a:t>
            </a:r>
          </a:p>
          <a:p>
            <a:pPr marL="0" indent="0">
              <a:buNone/>
            </a:pPr>
            <a:r>
              <a:rPr lang="fr-FR" dirty="0">
                <a:solidFill>
                  <a:srgbClr val="FF0066"/>
                </a:solidFill>
              </a:rPr>
              <a:t>-Formation du glycéraldéhyde.</a:t>
            </a:r>
          </a:p>
          <a:p>
            <a:pPr marL="0" indent="0">
              <a:buNone/>
            </a:pPr>
            <a:endParaRPr lang="fr-FR" dirty="0" smtClean="0">
              <a:solidFill>
                <a:schemeClr val="tx1"/>
              </a:solidFill>
            </a:endParaRPr>
          </a:p>
          <a:p>
            <a:pPr marL="0" indent="0">
              <a:buNone/>
            </a:pPr>
            <a:r>
              <a:rPr lang="fr-FR" dirty="0" smtClean="0">
                <a:solidFill>
                  <a:schemeClr val="tx1"/>
                </a:solidFill>
              </a:rPr>
              <a:t>Synthèse </a:t>
            </a:r>
            <a:r>
              <a:rPr lang="fr-FR" dirty="0">
                <a:solidFill>
                  <a:schemeClr val="tx1"/>
                </a:solidFill>
              </a:rPr>
              <a:t>du pyruvate et formation de molécules riches en énergie (4 ATP et 2 NADH, H+) :</a:t>
            </a:r>
          </a:p>
          <a:p>
            <a:pPr marL="0" indent="0">
              <a:buNone/>
            </a:pPr>
            <a:r>
              <a:rPr lang="fr-FR" dirty="0" smtClean="0">
                <a:solidFill>
                  <a:schemeClr val="tx1"/>
                </a:solidFill>
              </a:rPr>
              <a:t>- Les </a:t>
            </a:r>
            <a:r>
              <a:rPr lang="fr-FR" dirty="0">
                <a:solidFill>
                  <a:schemeClr val="tx1"/>
                </a:solidFill>
              </a:rPr>
              <a:t>deux premiers ATP du 1,3-Biphosphoglycérate au 3-Phosphoglycérate.</a:t>
            </a:r>
          </a:p>
          <a:p>
            <a:pPr marL="0" indent="0">
              <a:buNone/>
            </a:pPr>
            <a:r>
              <a:rPr lang="fr-FR" dirty="0" smtClean="0">
                <a:solidFill>
                  <a:schemeClr val="tx1"/>
                </a:solidFill>
              </a:rPr>
              <a:t>- Les </a:t>
            </a:r>
            <a:r>
              <a:rPr lang="fr-FR" dirty="0">
                <a:solidFill>
                  <a:schemeClr val="tx1"/>
                </a:solidFill>
              </a:rPr>
              <a:t>deux derniers ATP du </a:t>
            </a:r>
            <a:r>
              <a:rPr lang="fr-FR" dirty="0" err="1">
                <a:solidFill>
                  <a:schemeClr val="tx1"/>
                </a:solidFill>
              </a:rPr>
              <a:t>phosphoénolpyruvate</a:t>
            </a:r>
            <a:r>
              <a:rPr lang="fr-FR" dirty="0">
                <a:solidFill>
                  <a:schemeClr val="tx1"/>
                </a:solidFill>
              </a:rPr>
              <a:t> à l’</a:t>
            </a:r>
            <a:r>
              <a:rPr lang="fr-FR" dirty="0" err="1">
                <a:solidFill>
                  <a:schemeClr val="tx1"/>
                </a:solidFill>
              </a:rPr>
              <a:t>énolpyruvate</a:t>
            </a:r>
            <a:r>
              <a:rPr lang="fr-FR" dirty="0">
                <a:solidFill>
                  <a:schemeClr val="tx1"/>
                </a:solidFill>
              </a:rPr>
              <a:t>.</a:t>
            </a:r>
          </a:p>
          <a:p>
            <a:pPr marL="0" indent="0">
              <a:buNone/>
            </a:pPr>
            <a:r>
              <a:rPr lang="fr-FR" dirty="0">
                <a:solidFill>
                  <a:schemeClr val="tx1"/>
                </a:solidFill>
              </a:rPr>
              <a:t>-Les deux NADH, H+ du Glycéraldéhyde-3-phosphate au 1,3-Biphosphoglycérate </a:t>
            </a:r>
            <a:r>
              <a:rPr lang="fr-FR" dirty="0" smtClean="0">
                <a:solidFill>
                  <a:schemeClr val="tx1"/>
                </a:solidFill>
              </a:rPr>
              <a:t> </a:t>
            </a:r>
            <a:r>
              <a:rPr lang="fr-FR" dirty="0">
                <a:solidFill>
                  <a:schemeClr val="tx1"/>
                </a:solidFill>
              </a:rPr>
              <a:t>ils permettront chacun d’eux la formation théorique de 2 ATP chacun </a:t>
            </a:r>
          </a:p>
          <a:p>
            <a:pPr marL="0" indent="0">
              <a:buNone/>
            </a:pPr>
            <a:endParaRPr lang="fr-FR" dirty="0" smtClean="0">
              <a:solidFill>
                <a:schemeClr val="tx1"/>
              </a:solidFill>
            </a:endParaRPr>
          </a:p>
          <a:p>
            <a:pPr marL="0" indent="0">
              <a:buNone/>
            </a:pPr>
            <a:r>
              <a:rPr lang="fr-FR" dirty="0" smtClean="0">
                <a:solidFill>
                  <a:srgbClr val="FF0066"/>
                </a:solidFill>
              </a:rPr>
              <a:t>Le </a:t>
            </a:r>
            <a:r>
              <a:rPr lang="fr-FR" dirty="0">
                <a:solidFill>
                  <a:srgbClr val="FF0066"/>
                </a:solidFill>
              </a:rPr>
              <a:t>bilan final théorique est donc de 6 ATP </a:t>
            </a:r>
            <a:r>
              <a:rPr lang="fr-FR" dirty="0" smtClean="0">
                <a:solidFill>
                  <a:srgbClr val="FF0066"/>
                </a:solidFill>
              </a:rPr>
              <a:t>:</a:t>
            </a:r>
            <a:endParaRPr lang="fr-FR" dirty="0">
              <a:solidFill>
                <a:srgbClr val="FF0066"/>
              </a:solidFill>
            </a:endParaRPr>
          </a:p>
          <a:p>
            <a:pPr marL="0" indent="0">
              <a:buNone/>
            </a:pPr>
            <a:r>
              <a:rPr lang="fr-FR" dirty="0">
                <a:solidFill>
                  <a:srgbClr val="FF0066"/>
                </a:solidFill>
              </a:rPr>
              <a:t>Glucose + 2 NAD+ + 2ADP + 2 PO4H- -</a:t>
            </a:r>
          </a:p>
          <a:p>
            <a:pPr marL="0" indent="0">
              <a:buNone/>
            </a:pPr>
            <a:r>
              <a:rPr lang="fr-FR" dirty="0" smtClean="0">
                <a:solidFill>
                  <a:srgbClr val="FF0066"/>
                </a:solidFill>
              </a:rPr>
              <a:t>                 </a:t>
            </a:r>
            <a:r>
              <a:rPr lang="fr-FR" dirty="0">
                <a:solidFill>
                  <a:srgbClr val="FF0066"/>
                </a:solidFill>
              </a:rPr>
              <a:t>2 Pyruvates  +  2 NADH  +  2 H+   + 2 ATP  +  2 H2O + 72Kj</a:t>
            </a:r>
          </a:p>
          <a:p>
            <a:endParaRPr lang="fr-FR" dirty="0"/>
          </a:p>
        </p:txBody>
      </p:sp>
      <p:sp>
        <p:nvSpPr>
          <p:cNvPr id="3" name="Titre 2"/>
          <p:cNvSpPr>
            <a:spLocks noGrp="1"/>
          </p:cNvSpPr>
          <p:nvPr>
            <p:ph type="title"/>
          </p:nvPr>
        </p:nvSpPr>
        <p:spPr>
          <a:xfrm>
            <a:off x="457200" y="338328"/>
            <a:ext cx="8229600" cy="858424"/>
          </a:xfrm>
        </p:spPr>
        <p:txBody>
          <a:bodyPr/>
          <a:lstStyle/>
          <a:p>
            <a:pPr algn="l"/>
            <a:r>
              <a:rPr lang="fr-CH" b="1" u="sng" dirty="0"/>
              <a:t>4</a:t>
            </a:r>
            <a:r>
              <a:rPr lang="fr-CH" b="1" u="sng" dirty="0" smtClean="0"/>
              <a:t> / BILAN ENERGETIQUE</a:t>
            </a:r>
            <a:endParaRPr lang="fr-FR" b="1" u="sng" dirty="0"/>
          </a:p>
        </p:txBody>
      </p:sp>
      <p:sp>
        <p:nvSpPr>
          <p:cNvPr id="4" name="Flèche droite 3"/>
          <p:cNvSpPr/>
          <p:nvPr/>
        </p:nvSpPr>
        <p:spPr>
          <a:xfrm>
            <a:off x="4499992" y="5985284"/>
            <a:ext cx="3744416" cy="10801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960273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gues">
  <a:themeElements>
    <a:clrScheme name="Vagues">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gues">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275</TotalTime>
  <Words>532</Words>
  <Application>Microsoft Office PowerPoint</Application>
  <PresentationFormat>Affichage à l'écran (4:3)</PresentationFormat>
  <Paragraphs>79</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Vagues</vt:lpstr>
      <vt:lpstr>Présentation PowerPoint</vt:lpstr>
      <vt:lpstr>1 / DEFINITION</vt:lpstr>
      <vt:lpstr>2 / LES DIFFERENTES ETAPES DE LA GLYCOLYSE</vt:lpstr>
      <vt:lpstr>Présentation PowerPoint</vt:lpstr>
      <vt:lpstr>Présentation PowerPoint</vt:lpstr>
      <vt:lpstr>Présentation PowerPoint</vt:lpstr>
      <vt:lpstr>Présentation PowerPoint</vt:lpstr>
      <vt:lpstr>3/ LES VOIES METABOLIQUES DU PYRUVATE</vt:lpstr>
      <vt:lpstr>4 / BILAN ENERGETIQUE</vt:lpstr>
      <vt:lpstr>5 / REGULATION DE LA GLYCOLYSE:</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seven</dc:creator>
  <cp:lastModifiedBy>dell</cp:lastModifiedBy>
  <cp:revision>19</cp:revision>
  <dcterms:created xsi:type="dcterms:W3CDTF">2014-04-30T17:58:22Z</dcterms:created>
  <dcterms:modified xsi:type="dcterms:W3CDTF">2023-10-06T19:26:14Z</dcterms:modified>
</cp:coreProperties>
</file>